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2" r:id="rId3"/>
    <p:sldId id="258" r:id="rId4"/>
    <p:sldId id="288" r:id="rId5"/>
    <p:sldId id="289" r:id="rId6"/>
    <p:sldId id="257" r:id="rId7"/>
    <p:sldId id="259" r:id="rId8"/>
    <p:sldId id="260" r:id="rId9"/>
    <p:sldId id="283" r:id="rId10"/>
    <p:sldId id="284" r:id="rId11"/>
    <p:sldId id="285" r:id="rId12"/>
    <p:sldId id="287" r:id="rId13"/>
    <p:sldId id="261" r:id="rId14"/>
    <p:sldId id="262" r:id="rId15"/>
    <p:sldId id="263" r:id="rId16"/>
    <p:sldId id="264" r:id="rId17"/>
    <p:sldId id="279" r:id="rId18"/>
    <p:sldId id="280" r:id="rId19"/>
    <p:sldId id="265" r:id="rId20"/>
    <p:sldId id="271" r:id="rId21"/>
    <p:sldId id="286" r:id="rId22"/>
    <p:sldId id="272" r:id="rId23"/>
    <p:sldId id="274" r:id="rId24"/>
    <p:sldId id="275" r:id="rId25"/>
    <p:sldId id="267" r:id="rId26"/>
    <p:sldId id="266" r:id="rId27"/>
    <p:sldId id="268" r:id="rId28"/>
    <p:sldId id="269" r:id="rId29"/>
    <p:sldId id="277" r:id="rId30"/>
  </p:sldIdLst>
  <p:sldSz cx="9144000" cy="6858000" type="screen4x3"/>
  <p:notesSz cx="6858000" cy="9144000"/>
  <p:embeddedFontLst>
    <p:embeddedFont>
      <p:font typeface="AajaxSurrealFreak" pitchFamily="2" charset="0"/>
      <p:regular r:id="rId31"/>
    </p:embeddedFont>
    <p:embeddedFont>
      <p:font typeface="Maiandra GD" pitchFamily="34" charset="0"/>
      <p:regular r:id="rId32"/>
      <p:bold r:id="rId33"/>
      <p:italic r:id="rId34"/>
    </p:embeddedFont>
    <p:embeddedFont>
      <p:font typeface="Tahoma" pitchFamily="34" charset="0"/>
      <p:regular r:id="rId35"/>
      <p:bold r:id="rId36"/>
    </p:embeddedFont>
    <p:embeddedFont>
      <p:font typeface="Calibri" pitchFamily="34" charset="0"/>
      <p:regular r:id="rId37"/>
      <p:bold r:id="rId38"/>
      <p:italic r:id="rId39"/>
      <p:boldItalic r:id="rId40"/>
    </p:embeddedFont>
    <p:embeddedFont>
      <p:font typeface="PP Handwriting" pitchFamily="2" charset="0"/>
      <p:regular r:id="rId41"/>
    </p:embeddedFont>
    <p:embeddedFont>
      <p:font typeface="Sketchy" pitchFamily="34" charset="0"/>
      <p:regular r:id="rId42"/>
    </p:embeddedFont>
    <p:embeddedFont>
      <p:font typeface="Blueberry" pitchFamily="2" charset="0"/>
      <p:regular r:id="rId43"/>
    </p:embeddedFont>
    <p:embeddedFont>
      <p:font typeface="Ransom" pitchFamily="82" charset="0"/>
      <p:regular r:id="rId44"/>
    </p:embeddedFont>
    <p:embeddedFont>
      <p:font typeface="Caveman" pitchFamily="2" charset="0"/>
      <p:regular r:id="rId45"/>
    </p:embeddedFont>
    <p:embeddedFont>
      <p:font typeface="Stencil" pitchFamily="82"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a:srgbClr val="0000FF"/>
    <a:srgbClr val="CCFFFF"/>
    <a:srgbClr val="EAEAEA"/>
    <a:srgbClr val="FF66FF"/>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94660"/>
  </p:normalViewPr>
  <p:slideViewPr>
    <p:cSldViewPr>
      <p:cViewPr varScale="1">
        <p:scale>
          <a:sx n="127" d="100"/>
          <a:sy n="127" d="100"/>
        </p:scale>
        <p:origin x="-5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384577-96CB-432B-BCB6-91021316AF5B}"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84577-96CB-432B-BCB6-91021316AF5B}"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84577-96CB-432B-BCB6-91021316AF5B}"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84577-96CB-432B-BCB6-91021316AF5B}"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84577-96CB-432B-BCB6-91021316AF5B}"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384577-96CB-432B-BCB6-91021316AF5B}"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384577-96CB-432B-BCB6-91021316AF5B}" type="datetimeFigureOut">
              <a:rPr lang="en-US" smtClean="0"/>
              <a:pPr/>
              <a:t>8/21/2012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384577-96CB-432B-BCB6-91021316AF5B}" type="datetimeFigureOut">
              <a:rPr lang="en-US" smtClean="0"/>
              <a:pPr/>
              <a:t>8/21/2012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84577-96CB-432B-BCB6-91021316AF5B}" type="datetimeFigureOut">
              <a:rPr lang="en-US" smtClean="0"/>
              <a:pPr/>
              <a:t>8/21/2012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84577-96CB-432B-BCB6-91021316AF5B}"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84577-96CB-432B-BCB6-91021316AF5B}"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DF8F5-8A14-4DF6-8B2D-2082712327D6}"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84577-96CB-432B-BCB6-91021316AF5B}" type="datetimeFigureOut">
              <a:rPr lang="en-US" smtClean="0"/>
              <a:pPr/>
              <a:t>8/21/2012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DF8F5-8A14-4DF6-8B2D-2082712327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3.bp.blogspot.com/_bxsJDnEkDLg/TFp8mnWyBoI/AAAAAAAAAP4/SFsKevwdp2A/s1600/waffles.jpg" TargetMode="Externa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us.cdn2.123rf.com/168nwm/amaxim/amaxim0802/amaxim080200029/2597240-spaghetti-wrapped-up-on-fork.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with folded hands.jpg"/>
          <p:cNvPicPr>
            <a:picLocks noChangeAspect="1"/>
          </p:cNvPicPr>
          <p:nvPr/>
        </p:nvPicPr>
        <p:blipFill>
          <a:blip r:embed="rId2" cstate="print"/>
          <a:stretch>
            <a:fillRect/>
          </a:stretch>
        </p:blipFill>
        <p:spPr>
          <a:xfrm>
            <a:off x="2028" y="0"/>
            <a:ext cx="9139943" cy="6858000"/>
          </a:xfrm>
          <a:prstGeom prst="rect">
            <a:avLst/>
          </a:prstGeom>
        </p:spPr>
      </p:pic>
      <p:sp>
        <p:nvSpPr>
          <p:cNvPr id="5" name="TextBox 4"/>
          <p:cNvSpPr txBox="1"/>
          <p:nvPr/>
        </p:nvSpPr>
        <p:spPr>
          <a:xfrm>
            <a:off x="381000" y="228600"/>
            <a:ext cx="8686800" cy="584775"/>
          </a:xfrm>
          <a:prstGeom prst="rect">
            <a:avLst/>
          </a:prstGeom>
          <a:solidFill>
            <a:srgbClr val="EAEAEA">
              <a:alpha val="60000"/>
            </a:srgbClr>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Maiandra GD" pitchFamily="34" charset="0"/>
              </a:rPr>
              <a:t>A house divided cannot stand (Mt 12:25)</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sp>
        <p:nvSpPr>
          <p:cNvPr id="6" name="TextBox 5"/>
          <p:cNvSpPr txBox="1"/>
          <p:nvPr/>
        </p:nvSpPr>
        <p:spPr>
          <a:xfrm>
            <a:off x="152400" y="1371600"/>
            <a:ext cx="1676400" cy="2400657"/>
          </a:xfrm>
          <a:prstGeom prst="rect">
            <a:avLst/>
          </a:prstGeom>
          <a:solidFill>
            <a:srgbClr val="CCFFFF"/>
          </a:solidFill>
          <a:ln>
            <a:solidFill>
              <a:srgbClr val="0000FF"/>
            </a:solidFill>
          </a:ln>
        </p:spPr>
        <p:txBody>
          <a:bodyPr wrap="square" rtlCol="0">
            <a:spAutoFit/>
          </a:bodyPr>
          <a:lstStyle/>
          <a:p>
            <a:pPr algn="ctr"/>
            <a:r>
              <a:rPr lang="en-US" sz="5000" dirty="0" smtClean="0">
                <a:solidFill>
                  <a:srgbClr val="FF0000"/>
                </a:solidFill>
                <a:effectLst>
                  <a:outerShdw blurRad="38100" dist="38100" dir="2700000" algn="tl">
                    <a:srgbClr val="000000">
                      <a:alpha val="43137"/>
                    </a:srgbClr>
                  </a:outerShdw>
                </a:effectLst>
                <a:latin typeface="Cookie" pitchFamily="2" charset="0"/>
              </a:rPr>
              <a:t>O</a:t>
            </a:r>
          </a:p>
          <a:p>
            <a:pPr algn="ctr"/>
            <a:r>
              <a:rPr lang="en-US" sz="5000" dirty="0" smtClean="0">
                <a:solidFill>
                  <a:srgbClr val="FF0000"/>
                </a:solidFill>
                <a:effectLst>
                  <a:outerShdw blurRad="38100" dist="38100" dir="2700000" algn="tl">
                    <a:srgbClr val="000000">
                      <a:alpha val="43137"/>
                    </a:srgbClr>
                  </a:outerShdw>
                </a:effectLst>
                <a:latin typeface="Cookie" pitchFamily="2" charset="0"/>
              </a:rPr>
              <a:t>N</a:t>
            </a:r>
          </a:p>
          <a:p>
            <a:pPr algn="ctr"/>
            <a:r>
              <a:rPr lang="en-US" sz="5000" dirty="0" smtClean="0">
                <a:solidFill>
                  <a:srgbClr val="FF0000"/>
                </a:solidFill>
                <a:effectLst>
                  <a:outerShdw blurRad="38100" dist="38100" dir="2700000" algn="tl">
                    <a:srgbClr val="000000">
                      <a:alpha val="43137"/>
                    </a:srgbClr>
                  </a:outerShdw>
                </a:effectLst>
                <a:latin typeface="Cookie" pitchFamily="2" charset="0"/>
              </a:rPr>
              <a:t>E</a:t>
            </a:r>
            <a:endParaRPr lang="en-US" sz="5000" dirty="0">
              <a:solidFill>
                <a:srgbClr val="FF0000"/>
              </a:solidFill>
              <a:effectLst>
                <a:outerShdw blurRad="38100" dist="38100" dir="2700000" algn="tl">
                  <a:srgbClr val="000000">
                    <a:alpha val="43137"/>
                  </a:srgbClr>
                </a:outerShdw>
              </a:effectLst>
              <a:latin typeface="Cookie" pitchFamily="2" charset="0"/>
            </a:endParaRPr>
          </a:p>
        </p:txBody>
      </p:sp>
      <p:sp>
        <p:nvSpPr>
          <p:cNvPr id="7" name="TextBox 6"/>
          <p:cNvSpPr txBox="1"/>
          <p:nvPr/>
        </p:nvSpPr>
        <p:spPr>
          <a:xfrm>
            <a:off x="1828800" y="1396425"/>
            <a:ext cx="33528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Spirit</a:t>
            </a:r>
            <a:r>
              <a:rPr lang="en-US" dirty="0" smtClean="0"/>
              <a:t> </a:t>
            </a:r>
            <a:endParaRPr lang="en-US" dirty="0"/>
          </a:p>
        </p:txBody>
      </p:sp>
      <p:sp>
        <p:nvSpPr>
          <p:cNvPr id="8" name="TextBox 7"/>
          <p:cNvSpPr txBox="1"/>
          <p:nvPr/>
        </p:nvSpPr>
        <p:spPr>
          <a:xfrm>
            <a:off x="3352800" y="990600"/>
            <a:ext cx="5638800" cy="2554545"/>
          </a:xfrm>
          <a:prstGeom prst="rect">
            <a:avLst/>
          </a:prstGeom>
          <a:solidFill>
            <a:srgbClr val="FFFF00"/>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Rom 15:6 that with one accord you may with </a:t>
            </a:r>
            <a:r>
              <a:rPr lang="en-US" sz="3200" b="1" dirty="0" smtClean="0">
                <a:solidFill>
                  <a:srgbClr val="FF0000"/>
                </a:solidFill>
                <a:effectLst>
                  <a:outerShdw blurRad="38100" dist="38100" dir="2700000" algn="tl">
                    <a:srgbClr val="000000">
                      <a:alpha val="43137"/>
                    </a:srgbClr>
                  </a:outerShdw>
                </a:effectLst>
                <a:latin typeface="Maiandra GD" pitchFamily="34" charset="0"/>
              </a:rPr>
              <a:t>one voice</a:t>
            </a:r>
            <a:r>
              <a:rPr lang="en-US" sz="3200" b="1" dirty="0" smtClean="0">
                <a:effectLst>
                  <a:outerShdw blurRad="38100" dist="38100" dir="2700000" algn="tl">
                    <a:srgbClr val="000000">
                      <a:alpha val="43137"/>
                    </a:srgbClr>
                  </a:outerShdw>
                </a:effectLst>
                <a:latin typeface="Maiandra GD" pitchFamily="34" charset="0"/>
              </a:rPr>
              <a:t> glorify the God and Father of our Lord Jesus Christ.</a:t>
            </a:r>
          </a:p>
        </p:txBody>
      </p:sp>
      <p:sp>
        <p:nvSpPr>
          <p:cNvPr id="9" name="TextBox 8"/>
          <p:cNvSpPr txBox="1"/>
          <p:nvPr/>
        </p:nvSpPr>
        <p:spPr>
          <a:xfrm>
            <a:off x="1828800" y="2057400"/>
            <a:ext cx="13716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Voice</a:t>
            </a:r>
            <a:endPar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with folded hands.jpg"/>
          <p:cNvPicPr>
            <a:picLocks noChangeAspect="1"/>
          </p:cNvPicPr>
          <p:nvPr/>
        </p:nvPicPr>
        <p:blipFill>
          <a:blip r:embed="rId2" cstate="print"/>
          <a:stretch>
            <a:fillRect/>
          </a:stretch>
        </p:blipFill>
        <p:spPr>
          <a:xfrm>
            <a:off x="2028" y="0"/>
            <a:ext cx="9139943" cy="6858000"/>
          </a:xfrm>
          <a:prstGeom prst="rect">
            <a:avLst/>
          </a:prstGeom>
        </p:spPr>
      </p:pic>
      <p:sp>
        <p:nvSpPr>
          <p:cNvPr id="5" name="TextBox 4"/>
          <p:cNvSpPr txBox="1"/>
          <p:nvPr/>
        </p:nvSpPr>
        <p:spPr>
          <a:xfrm>
            <a:off x="381000" y="228600"/>
            <a:ext cx="8686800" cy="584775"/>
          </a:xfrm>
          <a:prstGeom prst="rect">
            <a:avLst/>
          </a:prstGeom>
          <a:solidFill>
            <a:srgbClr val="EAEAEA">
              <a:alpha val="60000"/>
            </a:srgbClr>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Maiandra GD" pitchFamily="34" charset="0"/>
              </a:rPr>
              <a:t>A house divided cannot stand (Mt 12:25)</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sp>
        <p:nvSpPr>
          <p:cNvPr id="6" name="TextBox 5"/>
          <p:cNvSpPr txBox="1"/>
          <p:nvPr/>
        </p:nvSpPr>
        <p:spPr>
          <a:xfrm>
            <a:off x="152400" y="1371600"/>
            <a:ext cx="1676400" cy="2400657"/>
          </a:xfrm>
          <a:prstGeom prst="rect">
            <a:avLst/>
          </a:prstGeom>
          <a:solidFill>
            <a:srgbClr val="CCFFFF"/>
          </a:solidFill>
          <a:ln>
            <a:solidFill>
              <a:srgbClr val="0000FF"/>
            </a:solidFill>
          </a:ln>
        </p:spPr>
        <p:txBody>
          <a:bodyPr wrap="square" rtlCol="0">
            <a:spAutoFit/>
          </a:bodyPr>
          <a:lstStyle/>
          <a:p>
            <a:pPr algn="ctr"/>
            <a:r>
              <a:rPr lang="en-US" sz="5000" dirty="0" smtClean="0">
                <a:solidFill>
                  <a:srgbClr val="FF0000"/>
                </a:solidFill>
                <a:effectLst>
                  <a:outerShdw blurRad="38100" dist="38100" dir="2700000" algn="tl">
                    <a:srgbClr val="000000">
                      <a:alpha val="43137"/>
                    </a:srgbClr>
                  </a:outerShdw>
                </a:effectLst>
                <a:latin typeface="Cookie" pitchFamily="2" charset="0"/>
              </a:rPr>
              <a:t>O</a:t>
            </a:r>
          </a:p>
          <a:p>
            <a:pPr algn="ctr"/>
            <a:r>
              <a:rPr lang="en-US" sz="5000" dirty="0" smtClean="0">
                <a:solidFill>
                  <a:srgbClr val="FF0000"/>
                </a:solidFill>
                <a:effectLst>
                  <a:outerShdw blurRad="38100" dist="38100" dir="2700000" algn="tl">
                    <a:srgbClr val="000000">
                      <a:alpha val="43137"/>
                    </a:srgbClr>
                  </a:outerShdw>
                </a:effectLst>
                <a:latin typeface="Cookie" pitchFamily="2" charset="0"/>
              </a:rPr>
              <a:t>N</a:t>
            </a:r>
          </a:p>
          <a:p>
            <a:pPr algn="ctr"/>
            <a:r>
              <a:rPr lang="en-US" sz="5000" dirty="0" smtClean="0">
                <a:solidFill>
                  <a:srgbClr val="FF0000"/>
                </a:solidFill>
                <a:effectLst>
                  <a:outerShdw blurRad="38100" dist="38100" dir="2700000" algn="tl">
                    <a:srgbClr val="000000">
                      <a:alpha val="43137"/>
                    </a:srgbClr>
                  </a:outerShdw>
                </a:effectLst>
                <a:latin typeface="Cookie" pitchFamily="2" charset="0"/>
              </a:rPr>
              <a:t>E</a:t>
            </a:r>
            <a:endParaRPr lang="en-US" sz="5000" dirty="0">
              <a:solidFill>
                <a:srgbClr val="FF0000"/>
              </a:solidFill>
              <a:effectLst>
                <a:outerShdw blurRad="38100" dist="38100" dir="2700000" algn="tl">
                  <a:srgbClr val="000000">
                    <a:alpha val="43137"/>
                  </a:srgbClr>
                </a:outerShdw>
              </a:effectLst>
              <a:latin typeface="Cookie" pitchFamily="2" charset="0"/>
            </a:endParaRPr>
          </a:p>
        </p:txBody>
      </p:sp>
      <p:sp>
        <p:nvSpPr>
          <p:cNvPr id="7" name="TextBox 6"/>
          <p:cNvSpPr txBox="1"/>
          <p:nvPr/>
        </p:nvSpPr>
        <p:spPr>
          <a:xfrm>
            <a:off x="1828800" y="1396425"/>
            <a:ext cx="33528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Spirit</a:t>
            </a:r>
            <a:r>
              <a:rPr lang="en-US" dirty="0" smtClean="0"/>
              <a:t> </a:t>
            </a:r>
            <a:endParaRPr lang="en-US" dirty="0"/>
          </a:p>
        </p:txBody>
      </p:sp>
      <p:sp>
        <p:nvSpPr>
          <p:cNvPr id="8" name="TextBox 7"/>
          <p:cNvSpPr txBox="1"/>
          <p:nvPr/>
        </p:nvSpPr>
        <p:spPr>
          <a:xfrm>
            <a:off x="3352800" y="1255455"/>
            <a:ext cx="5638800" cy="2554545"/>
          </a:xfrm>
          <a:prstGeom prst="rect">
            <a:avLst/>
          </a:prstGeom>
          <a:solidFill>
            <a:srgbClr val="FFFF00"/>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Acts 15:25 it seemed good to us, having become of </a:t>
            </a:r>
            <a:r>
              <a:rPr lang="en-US" sz="3200" b="1" dirty="0" smtClean="0">
                <a:solidFill>
                  <a:srgbClr val="FF0000"/>
                </a:solidFill>
                <a:effectLst>
                  <a:outerShdw blurRad="38100" dist="38100" dir="2700000" algn="tl">
                    <a:srgbClr val="000000">
                      <a:alpha val="43137"/>
                    </a:srgbClr>
                  </a:outerShdw>
                </a:effectLst>
                <a:latin typeface="Maiandra GD" pitchFamily="34" charset="0"/>
              </a:rPr>
              <a:t>one mind</a:t>
            </a:r>
            <a:r>
              <a:rPr lang="en-US" sz="3200" b="1" dirty="0" smtClean="0">
                <a:effectLst>
                  <a:outerShdw blurRad="38100" dist="38100" dir="2700000" algn="tl">
                    <a:srgbClr val="000000">
                      <a:alpha val="43137"/>
                    </a:srgbClr>
                  </a:outerShdw>
                </a:effectLst>
                <a:latin typeface="Maiandra GD" pitchFamily="34" charset="0"/>
              </a:rPr>
              <a:t>, to select men to send to you with our beloved Barnabas and Paul,</a:t>
            </a:r>
          </a:p>
        </p:txBody>
      </p:sp>
      <p:sp>
        <p:nvSpPr>
          <p:cNvPr id="9" name="TextBox 8"/>
          <p:cNvSpPr txBox="1"/>
          <p:nvPr/>
        </p:nvSpPr>
        <p:spPr>
          <a:xfrm>
            <a:off x="1828800" y="2057400"/>
            <a:ext cx="13716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Voice</a:t>
            </a:r>
            <a:endPar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0" name="TextBox 9"/>
          <p:cNvSpPr txBox="1"/>
          <p:nvPr/>
        </p:nvSpPr>
        <p:spPr>
          <a:xfrm>
            <a:off x="1828800" y="2743200"/>
            <a:ext cx="13716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Mind</a:t>
            </a:r>
            <a:endPar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049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914400" y="228600"/>
            <a:ext cx="7696200" cy="923330"/>
          </a:xfrm>
          <a:prstGeom prst="rect">
            <a:avLst/>
          </a:prstGeom>
          <a:noFill/>
        </p:spPr>
        <p:txBody>
          <a:bodyPr wrap="square" rtlCol="0">
            <a:spAutoFit/>
          </a:bodyPr>
          <a:lstStyle/>
          <a:p>
            <a:pPr algn="ctr"/>
            <a:r>
              <a:rPr lang="en-US" sz="5400" dirty="0" smtClean="0">
                <a:solidFill>
                  <a:schemeClr val="bg1"/>
                </a:solidFill>
                <a:effectLst>
                  <a:outerShdw blurRad="38100" dist="38100" dir="2700000" algn="tl">
                    <a:srgbClr val="000000">
                      <a:alpha val="43137"/>
                    </a:srgbClr>
                  </a:outerShdw>
                </a:effectLst>
                <a:latin typeface="PP Handwriting" pitchFamily="2" charset="0"/>
              </a:rPr>
              <a:t>How can One </a:t>
            </a:r>
            <a:r>
              <a:rPr lang="en-US" sz="5400" dirty="0" smtClean="0">
                <a:solidFill>
                  <a:srgbClr val="00B0F0"/>
                </a:solidFill>
                <a:effectLst>
                  <a:outerShdw blurRad="38100" dist="38100" dir="2700000" algn="tl">
                    <a:srgbClr val="000000">
                      <a:alpha val="43137"/>
                    </a:srgbClr>
                  </a:outerShdw>
                </a:effectLst>
                <a:latin typeface="PP Handwriting" pitchFamily="2" charset="0"/>
              </a:rPr>
              <a:t>&amp; </a:t>
            </a:r>
            <a:r>
              <a:rPr lang="en-US" sz="5400" dirty="0" smtClean="0">
                <a:solidFill>
                  <a:schemeClr val="bg1"/>
                </a:solidFill>
                <a:effectLst>
                  <a:outerShdw blurRad="38100" dist="38100" dir="2700000" algn="tl">
                    <a:srgbClr val="000000">
                      <a:alpha val="43137"/>
                    </a:srgbClr>
                  </a:outerShdw>
                </a:effectLst>
                <a:latin typeface="PP Handwriting" pitchFamily="2" charset="0"/>
              </a:rPr>
              <a:t>One</a:t>
            </a:r>
            <a:r>
              <a:rPr lang="en-US" sz="5400" dirty="0" smtClean="0">
                <a:effectLst>
                  <a:outerShdw blurRad="38100" dist="38100" dir="2700000" algn="tl">
                    <a:srgbClr val="000000">
                      <a:alpha val="43137"/>
                    </a:srgbClr>
                  </a:outerShdw>
                </a:effectLst>
                <a:latin typeface="PP Handwriting" pitchFamily="2" charset="0"/>
              </a:rPr>
              <a:t> </a:t>
            </a:r>
            <a:r>
              <a:rPr lang="en-US" sz="5400" dirty="0" smtClean="0">
                <a:solidFill>
                  <a:srgbClr val="00B0F0"/>
                </a:solidFill>
                <a:effectLst>
                  <a:outerShdw blurRad="38100" dist="38100" dir="2700000" algn="tl">
                    <a:srgbClr val="000000">
                      <a:alpha val="43137"/>
                    </a:srgbClr>
                  </a:outerShdw>
                </a:effectLst>
                <a:latin typeface="PP Handwriting" pitchFamily="2" charset="0"/>
              </a:rPr>
              <a:t>Equal</a:t>
            </a:r>
            <a:r>
              <a:rPr lang="en-US" sz="5400" dirty="0" smtClean="0">
                <a:effectLst>
                  <a:outerShdw blurRad="38100" dist="38100" dir="2700000" algn="tl">
                    <a:srgbClr val="000000">
                      <a:alpha val="43137"/>
                    </a:srgbClr>
                  </a:outerShdw>
                </a:effectLst>
                <a:latin typeface="PP Handwriting" pitchFamily="2" charset="0"/>
              </a:rPr>
              <a:t> </a:t>
            </a:r>
            <a:r>
              <a:rPr lang="en-US" sz="5400" dirty="0" smtClean="0">
                <a:solidFill>
                  <a:schemeClr val="bg1"/>
                </a:solidFill>
                <a:effectLst>
                  <a:outerShdw blurRad="38100" dist="38100" dir="2700000" algn="tl">
                    <a:srgbClr val="000000">
                      <a:alpha val="43137"/>
                    </a:srgbClr>
                  </a:outerShdw>
                </a:effectLst>
                <a:latin typeface="PP Handwriting" pitchFamily="2" charset="0"/>
              </a:rPr>
              <a:t>One?</a:t>
            </a:r>
            <a:endParaRPr lang="en-US" sz="5400" dirty="0">
              <a:solidFill>
                <a:schemeClr val="bg1"/>
              </a:solidFill>
              <a:effectLst>
                <a:outerShdw blurRad="38100" dist="38100" dir="2700000" algn="tl">
                  <a:srgbClr val="000000">
                    <a:alpha val="43137"/>
                  </a:srgbClr>
                </a:outerShdw>
              </a:effectLst>
              <a:latin typeface="PP Handwriting" pitchFamily="2" charset="0"/>
            </a:endParaRPr>
          </a:p>
        </p:txBody>
      </p:sp>
      <p:pic>
        <p:nvPicPr>
          <p:cNvPr id="4" name="Picture 2" descr="numbers"/>
          <p:cNvPicPr>
            <a:picLocks noChangeAspect="1" noChangeArrowheads="1"/>
          </p:cNvPicPr>
          <p:nvPr/>
        </p:nvPicPr>
        <p:blipFill>
          <a:blip r:embed="rId3" cstate="print"/>
          <a:srcRect/>
          <a:stretch>
            <a:fillRect/>
          </a:stretch>
        </p:blipFill>
        <p:spPr bwMode="auto">
          <a:xfrm>
            <a:off x="5257800" y="4038600"/>
            <a:ext cx="3505200" cy="2336800"/>
          </a:xfrm>
          <a:prstGeom prst="ellipse">
            <a:avLst/>
          </a:prstGeom>
          <a:ln>
            <a:noFill/>
          </a:ln>
          <a:effectLst>
            <a:softEdge rad="112500"/>
          </a:effectLst>
        </p:spPr>
      </p:pic>
      <p:pic>
        <p:nvPicPr>
          <p:cNvPr id="5" name="Picture 6" descr="j0316970"/>
          <p:cNvPicPr>
            <a:picLocks noChangeAspect="1" noChangeArrowheads="1"/>
          </p:cNvPicPr>
          <p:nvPr/>
        </p:nvPicPr>
        <p:blipFill>
          <a:blip r:embed="rId4" cstate="print"/>
          <a:srcRect/>
          <a:stretch>
            <a:fillRect/>
          </a:stretch>
        </p:blipFill>
        <p:spPr bwMode="auto">
          <a:xfrm rot="20519643">
            <a:off x="98940" y="1775833"/>
            <a:ext cx="4038600" cy="2759075"/>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3505200" cy="206210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dirty="0" smtClean="0">
                <a:latin typeface="PP Handwriting" pitchFamily="2" charset="0"/>
              </a:rPr>
              <a:t>One of the most difficult aspects of Marriage Mathematics</a:t>
            </a:r>
            <a:endParaRPr lang="en-US" sz="3200" dirty="0">
              <a:latin typeface="PP Handwriting" pitchFamily="2" charset="0"/>
            </a:endParaRPr>
          </a:p>
        </p:txBody>
      </p:sp>
      <p:sp>
        <p:nvSpPr>
          <p:cNvPr id="3" name="TextBox 2"/>
          <p:cNvSpPr txBox="1"/>
          <p:nvPr/>
        </p:nvSpPr>
        <p:spPr>
          <a:xfrm>
            <a:off x="228600" y="2514600"/>
            <a:ext cx="4572000" cy="1569660"/>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1. The fact that men and women think 	differently</a:t>
            </a:r>
            <a:endParaRPr lang="en-US" sz="3200" dirty="0">
              <a:latin typeface="Tahoma" pitchFamily="34" charset="0"/>
              <a:ea typeface="Tahoma" pitchFamily="34" charset="0"/>
              <a:cs typeface="Tahoma" pitchFamily="34" charset="0"/>
            </a:endParaRPr>
          </a:p>
        </p:txBody>
      </p:sp>
      <p:pic>
        <p:nvPicPr>
          <p:cNvPr id="4" name="Picture 2" descr="http://www.owlware.com/~students/cea/email/hands%20holding.JPG"/>
          <p:cNvPicPr>
            <a:picLocks noChangeAspect="1" noChangeArrowheads="1"/>
          </p:cNvPicPr>
          <p:nvPr/>
        </p:nvPicPr>
        <p:blipFill>
          <a:blip r:embed="rId2" cstate="print"/>
          <a:srcRect/>
          <a:stretch>
            <a:fillRect/>
          </a:stretch>
        </p:blipFill>
        <p:spPr bwMode="auto">
          <a:xfrm>
            <a:off x="4275138" y="0"/>
            <a:ext cx="4868862" cy="6858000"/>
          </a:xfrm>
          <a:prstGeom prst="rect">
            <a:avLst/>
          </a:prstGeom>
          <a:noFill/>
          <a:ln w="9525">
            <a:noFill/>
            <a:miter lim="800000"/>
            <a:headEnd/>
            <a:tailEnd/>
          </a:ln>
        </p:spPr>
      </p:pic>
      <p:pic>
        <p:nvPicPr>
          <p:cNvPr id="22530" name="Picture 2" descr="Men Are Like Waffles, Women Are Like Spaghetti - Leader Kit by Bill and Pam Farrel"/>
          <p:cNvPicPr>
            <a:picLocks noChangeAspect="1" noChangeArrowheads="1"/>
          </p:cNvPicPr>
          <p:nvPr/>
        </p:nvPicPr>
        <p:blipFill>
          <a:blip r:embed="rId3" cstate="print"/>
          <a:srcRect/>
          <a:stretch>
            <a:fillRect/>
          </a:stretch>
        </p:blipFill>
        <p:spPr bwMode="auto">
          <a:xfrm>
            <a:off x="5791200" y="24539"/>
            <a:ext cx="2286000" cy="3099661"/>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fade">
                                      <p:cBhvr>
                                        <p:cTn id="15" dur="1000"/>
                                        <p:tgtEl>
                                          <p:spTgt spid="22530"/>
                                        </p:tgtEl>
                                      </p:cBhvr>
                                    </p:animEffect>
                                    <p:anim calcmode="lin" valueType="num">
                                      <p:cBhvr>
                                        <p:cTn id="16" dur="1000" fill="hold"/>
                                        <p:tgtEl>
                                          <p:spTgt spid="22530"/>
                                        </p:tgtEl>
                                        <p:attrNameLst>
                                          <p:attrName>ppt_x</p:attrName>
                                        </p:attrNameLst>
                                      </p:cBhvr>
                                      <p:tavLst>
                                        <p:tav tm="0">
                                          <p:val>
                                            <p:strVal val="#ppt_x"/>
                                          </p:val>
                                        </p:tav>
                                        <p:tav tm="100000">
                                          <p:val>
                                            <p:strVal val="#ppt_x"/>
                                          </p:val>
                                        </p:tav>
                                      </p:tavLst>
                                    </p:anim>
                                    <p:anim calcmode="lin" valueType="num">
                                      <p:cBhvr>
                                        <p:cTn id="17"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228600"/>
            <a:ext cx="6400800" cy="707886"/>
          </a:xfrm>
          <a:prstGeom prst="rect">
            <a:avLst/>
          </a:prstGeom>
          <a:noFill/>
        </p:spPr>
        <p:txBody>
          <a:bodyPr wrap="square" rtlCol="0">
            <a:spAutoFit/>
          </a:bodyPr>
          <a:lstStyle/>
          <a:p>
            <a:pPr algn="ctr"/>
            <a:r>
              <a:rPr lang="en-US" sz="4000" dirty="0" smtClean="0">
                <a:solidFill>
                  <a:srgbClr val="FFFF00"/>
                </a:solidFill>
                <a:effectLst>
                  <a:outerShdw blurRad="38100" dist="38100" dir="2700000" algn="tl">
                    <a:srgbClr val="000000">
                      <a:alpha val="43137"/>
                    </a:srgbClr>
                  </a:outerShdw>
                </a:effectLst>
                <a:latin typeface="PP Handwriting" pitchFamily="2" charset="0"/>
              </a:rPr>
              <a:t>Men are like waffles</a:t>
            </a:r>
            <a:endParaRPr lang="en-US" sz="4000" dirty="0">
              <a:solidFill>
                <a:srgbClr val="FFFF00"/>
              </a:solidFill>
              <a:effectLst>
                <a:outerShdw blurRad="38100" dist="38100" dir="2700000" algn="tl">
                  <a:srgbClr val="000000">
                    <a:alpha val="43137"/>
                  </a:srgbClr>
                </a:outerShdw>
              </a:effectLst>
              <a:latin typeface="PP Handwriting" pitchFamily="2" charset="0"/>
            </a:endParaRPr>
          </a:p>
        </p:txBody>
      </p:sp>
      <p:sp>
        <p:nvSpPr>
          <p:cNvPr id="5" name="TextBox 4"/>
          <p:cNvSpPr txBox="1"/>
          <p:nvPr/>
        </p:nvSpPr>
        <p:spPr>
          <a:xfrm>
            <a:off x="1237673" y="1981200"/>
            <a:ext cx="7753927" cy="861774"/>
          </a:xfrm>
          <a:prstGeom prst="rect">
            <a:avLst/>
          </a:prstGeom>
          <a:solidFill>
            <a:srgbClr val="FFFFFF">
              <a:alpha val="60000"/>
            </a:srgbClr>
          </a:solidFill>
          <a:ln>
            <a:solidFill>
              <a:schemeClr val="tx1"/>
            </a:solidFill>
          </a:ln>
        </p:spPr>
        <p:txBody>
          <a:bodyPr wrap="square" rtlCol="0">
            <a:spAutoFit/>
          </a:bodyPr>
          <a:lstStyle/>
          <a:p>
            <a:pPr>
              <a:buFont typeface="Arial" pitchFamily="34" charset="0"/>
              <a:buChar char="•"/>
            </a:pPr>
            <a:r>
              <a:rPr lang="en-US" sz="2500" dirty="0" smtClean="0">
                <a:latin typeface="Tahoma" pitchFamily="34" charset="0"/>
                <a:ea typeface="Tahoma" pitchFamily="34" charset="0"/>
                <a:cs typeface="Tahoma" pitchFamily="34" charset="0"/>
              </a:rPr>
              <a:t> If they do not see a problem, then they do not feel the need to open that box</a:t>
            </a:r>
            <a:endParaRPr lang="en-US" sz="2500" dirty="0">
              <a:latin typeface="Tahoma" pitchFamily="34" charset="0"/>
              <a:ea typeface="Tahoma" pitchFamily="34" charset="0"/>
              <a:cs typeface="Tahoma" pitchFamily="34" charset="0"/>
            </a:endParaRPr>
          </a:p>
        </p:txBody>
      </p:sp>
      <p:sp>
        <p:nvSpPr>
          <p:cNvPr id="6" name="TextBox 5"/>
          <p:cNvSpPr txBox="1"/>
          <p:nvPr/>
        </p:nvSpPr>
        <p:spPr>
          <a:xfrm>
            <a:off x="304800" y="3100626"/>
            <a:ext cx="8839200" cy="861774"/>
          </a:xfrm>
          <a:prstGeom prst="rect">
            <a:avLst/>
          </a:prstGeom>
          <a:noFill/>
        </p:spPr>
        <p:txBody>
          <a:bodyPr wrap="square" rtlCol="0">
            <a:spAutoFit/>
          </a:bodyPr>
          <a:lstStyle/>
          <a:p>
            <a:pPr>
              <a:buFont typeface="Arial" pitchFamily="34" charset="0"/>
              <a:buChar char="•"/>
            </a:pPr>
            <a:r>
              <a:rPr lang="en-US" sz="2500" dirty="0" smtClean="0">
                <a:latin typeface="Tahoma" pitchFamily="34" charset="0"/>
                <a:ea typeface="Tahoma" pitchFamily="34" charset="0"/>
                <a:cs typeface="Tahoma" pitchFamily="34" charset="0"/>
              </a:rPr>
              <a:t> Men tend to only open boxes that they are comfortable 	with </a:t>
            </a:r>
            <a:endParaRPr lang="en-US" sz="2500" dirty="0">
              <a:latin typeface="Tahoma" pitchFamily="34" charset="0"/>
              <a:ea typeface="Tahoma" pitchFamily="34" charset="0"/>
              <a:cs typeface="Tahoma" pitchFamily="34" charset="0"/>
            </a:endParaRPr>
          </a:p>
        </p:txBody>
      </p:sp>
      <p:sp>
        <p:nvSpPr>
          <p:cNvPr id="7" name="TextBox 6"/>
          <p:cNvSpPr txBox="1"/>
          <p:nvPr/>
        </p:nvSpPr>
        <p:spPr>
          <a:xfrm>
            <a:off x="990600" y="4648200"/>
            <a:ext cx="7782791" cy="861774"/>
          </a:xfrm>
          <a:prstGeom prst="rect">
            <a:avLst/>
          </a:prstGeom>
          <a:noFill/>
        </p:spPr>
        <p:txBody>
          <a:bodyPr wrap="square" rtlCol="0">
            <a:spAutoFit/>
          </a:bodyPr>
          <a:lstStyle/>
          <a:p>
            <a:pPr>
              <a:buFont typeface="Arial" pitchFamily="34" charset="0"/>
              <a:buChar char="•"/>
            </a:pPr>
            <a:r>
              <a:rPr lang="en-US" sz="25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If too many boxes are open at once, a man will  	shut down from system overload</a:t>
            </a:r>
            <a:endParaRPr lang="en-US" sz="25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457200" y="1295400"/>
            <a:ext cx="8153400" cy="477054"/>
          </a:xfrm>
          <a:prstGeom prst="rect">
            <a:avLst/>
          </a:prstGeom>
          <a:noFill/>
        </p:spPr>
        <p:txBody>
          <a:bodyPr wrap="square" rtlCol="0">
            <a:spAutoFit/>
          </a:bodyPr>
          <a:lstStyle/>
          <a:p>
            <a:pPr>
              <a:buFont typeface="Arial" pitchFamily="34" charset="0"/>
              <a:buChar char="•"/>
            </a:pPr>
            <a:r>
              <a:rPr lang="en-US" sz="2500" dirty="0" smtClean="0">
                <a:latin typeface="Tahoma" pitchFamily="34" charset="0"/>
                <a:ea typeface="Tahoma" pitchFamily="34" charset="0"/>
                <a:cs typeface="Tahoma" pitchFamily="34" charset="0"/>
              </a:rPr>
              <a:t> They live in one box at a time</a:t>
            </a:r>
            <a:endParaRPr lang="en-US" sz="2500" dirty="0">
              <a:latin typeface="Tahoma" pitchFamily="34" charset="0"/>
              <a:ea typeface="Tahoma" pitchFamily="34" charset="0"/>
              <a:cs typeface="Tahoma" pitchFamily="34" charset="0"/>
            </a:endParaRPr>
          </a:p>
        </p:txBody>
      </p:sp>
      <p:pic>
        <p:nvPicPr>
          <p:cNvPr id="21506" name="Picture 2" descr="See full size image">
            <a:hlinkClick r:id="rId2"/>
          </p:cNvPr>
          <p:cNvPicPr>
            <a:picLocks noChangeAspect="1" noChangeArrowheads="1"/>
          </p:cNvPicPr>
          <p:nvPr/>
        </p:nvPicPr>
        <p:blipFill>
          <a:blip r:embed="rId3" cstate="print"/>
          <a:srcRect/>
          <a:stretch>
            <a:fillRect/>
          </a:stretch>
        </p:blipFill>
        <p:spPr bwMode="auto">
          <a:xfrm>
            <a:off x="6524625" y="0"/>
            <a:ext cx="2619375" cy="1676400"/>
          </a:xfrm>
          <a:prstGeom prst="rect">
            <a:avLst/>
          </a:prstGeom>
          <a:noFill/>
        </p:spPr>
      </p:pic>
      <p:pic>
        <p:nvPicPr>
          <p:cNvPr id="10" name="Picture 2" descr="images[3]"/>
          <p:cNvPicPr>
            <a:picLocks noChangeAspect="1" noChangeArrowheads="1"/>
          </p:cNvPicPr>
          <p:nvPr/>
        </p:nvPicPr>
        <p:blipFill>
          <a:blip r:embed="rId4" cstate="print"/>
          <a:srcRect/>
          <a:stretch>
            <a:fillRect/>
          </a:stretch>
        </p:blipFill>
        <p:spPr bwMode="auto">
          <a:xfrm>
            <a:off x="-228600" y="5743575"/>
            <a:ext cx="1371600" cy="1114425"/>
          </a:xfrm>
          <a:prstGeom prst="rect">
            <a:avLst/>
          </a:prstGeom>
          <a:noFill/>
          <a:ln w="9525" algn="in">
            <a:noFill/>
            <a:miter lim="800000"/>
            <a:headEnd/>
            <a:tailEnd/>
          </a:ln>
          <a:effectLst/>
        </p:spPr>
      </p:pic>
      <p:pic>
        <p:nvPicPr>
          <p:cNvPr id="11" name="Picture 2" descr="images[3]"/>
          <p:cNvPicPr>
            <a:picLocks noChangeAspect="1" noChangeArrowheads="1"/>
          </p:cNvPicPr>
          <p:nvPr/>
        </p:nvPicPr>
        <p:blipFill>
          <a:blip r:embed="rId4" cstate="print"/>
          <a:srcRect/>
          <a:stretch>
            <a:fillRect/>
          </a:stretch>
        </p:blipFill>
        <p:spPr bwMode="auto">
          <a:xfrm>
            <a:off x="1143000" y="5743575"/>
            <a:ext cx="1371600" cy="1114425"/>
          </a:xfrm>
          <a:prstGeom prst="rect">
            <a:avLst/>
          </a:prstGeom>
          <a:noFill/>
          <a:ln w="9525" algn="in">
            <a:noFill/>
            <a:miter lim="800000"/>
            <a:headEnd/>
            <a:tailEnd/>
          </a:ln>
          <a:effectLst/>
        </p:spPr>
      </p:pic>
      <p:pic>
        <p:nvPicPr>
          <p:cNvPr id="12" name="Picture 2" descr="images[3]"/>
          <p:cNvPicPr>
            <a:picLocks noChangeAspect="1" noChangeArrowheads="1"/>
          </p:cNvPicPr>
          <p:nvPr/>
        </p:nvPicPr>
        <p:blipFill>
          <a:blip r:embed="rId4" cstate="print"/>
          <a:srcRect/>
          <a:stretch>
            <a:fillRect/>
          </a:stretch>
        </p:blipFill>
        <p:spPr bwMode="auto">
          <a:xfrm>
            <a:off x="2514600" y="5743575"/>
            <a:ext cx="1371600" cy="1114425"/>
          </a:xfrm>
          <a:prstGeom prst="rect">
            <a:avLst/>
          </a:prstGeom>
          <a:noFill/>
          <a:ln w="9525" algn="in">
            <a:noFill/>
            <a:miter lim="800000"/>
            <a:headEnd/>
            <a:tailEnd/>
          </a:ln>
          <a:effectLst/>
        </p:spPr>
      </p:pic>
      <p:pic>
        <p:nvPicPr>
          <p:cNvPr id="13" name="Picture 2" descr="images[3]"/>
          <p:cNvPicPr>
            <a:picLocks noChangeAspect="1" noChangeArrowheads="1"/>
          </p:cNvPicPr>
          <p:nvPr/>
        </p:nvPicPr>
        <p:blipFill>
          <a:blip r:embed="rId4" cstate="print"/>
          <a:srcRect/>
          <a:stretch>
            <a:fillRect/>
          </a:stretch>
        </p:blipFill>
        <p:spPr bwMode="auto">
          <a:xfrm>
            <a:off x="3886200" y="5743575"/>
            <a:ext cx="1371600" cy="1114425"/>
          </a:xfrm>
          <a:prstGeom prst="rect">
            <a:avLst/>
          </a:prstGeom>
          <a:noFill/>
          <a:ln w="9525" algn="in">
            <a:noFill/>
            <a:miter lim="800000"/>
            <a:headEnd/>
            <a:tailEnd/>
          </a:ln>
          <a:effectLst/>
        </p:spPr>
      </p:pic>
      <p:pic>
        <p:nvPicPr>
          <p:cNvPr id="14" name="Picture 2" descr="images[3]"/>
          <p:cNvPicPr>
            <a:picLocks noChangeAspect="1" noChangeArrowheads="1"/>
          </p:cNvPicPr>
          <p:nvPr/>
        </p:nvPicPr>
        <p:blipFill>
          <a:blip r:embed="rId4" cstate="print"/>
          <a:srcRect/>
          <a:stretch>
            <a:fillRect/>
          </a:stretch>
        </p:blipFill>
        <p:spPr bwMode="auto">
          <a:xfrm>
            <a:off x="5257800" y="5743575"/>
            <a:ext cx="1371600" cy="1114425"/>
          </a:xfrm>
          <a:prstGeom prst="rect">
            <a:avLst/>
          </a:prstGeom>
          <a:noFill/>
          <a:ln w="9525" algn="in">
            <a:noFill/>
            <a:miter lim="800000"/>
            <a:headEnd/>
            <a:tailEnd/>
          </a:ln>
          <a:effectLst/>
        </p:spPr>
      </p:pic>
      <p:pic>
        <p:nvPicPr>
          <p:cNvPr id="15" name="Picture 2" descr="images[3]"/>
          <p:cNvPicPr>
            <a:picLocks noChangeAspect="1" noChangeArrowheads="1"/>
          </p:cNvPicPr>
          <p:nvPr/>
        </p:nvPicPr>
        <p:blipFill>
          <a:blip r:embed="rId4" cstate="print"/>
          <a:srcRect/>
          <a:stretch>
            <a:fillRect/>
          </a:stretch>
        </p:blipFill>
        <p:spPr bwMode="auto">
          <a:xfrm>
            <a:off x="6629400" y="5743575"/>
            <a:ext cx="1371600" cy="1114425"/>
          </a:xfrm>
          <a:prstGeom prst="rect">
            <a:avLst/>
          </a:prstGeom>
          <a:noFill/>
          <a:ln w="9525" algn="in">
            <a:noFill/>
            <a:miter lim="800000"/>
            <a:headEnd/>
            <a:tailEnd/>
          </a:ln>
          <a:effectLst/>
        </p:spPr>
      </p:pic>
      <p:pic>
        <p:nvPicPr>
          <p:cNvPr id="16" name="Picture 2" descr="images[3]"/>
          <p:cNvPicPr>
            <a:picLocks noChangeAspect="1" noChangeArrowheads="1"/>
          </p:cNvPicPr>
          <p:nvPr/>
        </p:nvPicPr>
        <p:blipFill>
          <a:blip r:embed="rId4" cstate="print"/>
          <a:srcRect/>
          <a:stretch>
            <a:fillRect/>
          </a:stretch>
        </p:blipFill>
        <p:spPr bwMode="auto">
          <a:xfrm>
            <a:off x="8001000" y="5743575"/>
            <a:ext cx="1371600" cy="1114425"/>
          </a:xfrm>
          <a:prstGeom prst="rect">
            <a:avLst/>
          </a:prstGeom>
          <a:noFill/>
          <a:ln w="9525" algn="in">
            <a:noFill/>
            <a:miter lim="800000"/>
            <a:headEnd/>
            <a:tailEnd/>
          </a:ln>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031_A_JuiceDrop"/>
          <p:cNvPicPr>
            <a:picLocks noChangeAspect="1" noChangeArrowheads="1"/>
          </p:cNvPicPr>
          <p:nvPr/>
        </p:nvPicPr>
        <p:blipFill>
          <a:blip r:embed="rId2" cstate="print"/>
          <a:srcRect/>
          <a:stretch>
            <a:fillRect/>
          </a:stretch>
        </p:blipFill>
        <p:spPr>
          <a:xfrm>
            <a:off x="0" y="0"/>
            <a:ext cx="9144000" cy="6858000"/>
          </a:xfrm>
          <a:prstGeom prst="rect">
            <a:avLst/>
          </a:prstGeom>
          <a:noFill/>
          <a:ln/>
        </p:spPr>
      </p:pic>
      <p:sp>
        <p:nvSpPr>
          <p:cNvPr id="2" name="TextBox 1"/>
          <p:cNvSpPr txBox="1"/>
          <p:nvPr/>
        </p:nvSpPr>
        <p:spPr>
          <a:xfrm>
            <a:off x="1981200" y="76200"/>
            <a:ext cx="7086600" cy="784830"/>
          </a:xfrm>
          <a:prstGeom prst="rect">
            <a:avLst/>
          </a:prstGeom>
          <a:noFill/>
        </p:spPr>
        <p:txBody>
          <a:bodyPr wrap="square" rtlCol="0">
            <a:spAutoFit/>
          </a:bodyPr>
          <a:lstStyle/>
          <a:p>
            <a:pPr algn="ctr"/>
            <a:r>
              <a:rPr lang="en-US" sz="4500" dirty="0" smtClean="0">
                <a:solidFill>
                  <a:srgbClr val="FF0000"/>
                </a:solidFill>
                <a:effectLst>
                  <a:outerShdw blurRad="38100" dist="38100" dir="2700000" algn="tl">
                    <a:srgbClr val="000000">
                      <a:alpha val="43137"/>
                    </a:srgbClr>
                  </a:outerShdw>
                </a:effectLst>
                <a:latin typeface="PP Handwriting" pitchFamily="2" charset="0"/>
              </a:rPr>
              <a:t>Women are like spaghetti</a:t>
            </a:r>
            <a:endParaRPr lang="en-US" sz="4500" dirty="0">
              <a:solidFill>
                <a:srgbClr val="FF0000"/>
              </a:solidFill>
              <a:effectLst>
                <a:outerShdw blurRad="38100" dist="38100" dir="2700000" algn="tl">
                  <a:srgbClr val="000000">
                    <a:alpha val="43137"/>
                  </a:srgbClr>
                </a:outerShdw>
              </a:effectLst>
              <a:latin typeface="PP Handwriting" pitchFamily="2" charset="0"/>
            </a:endParaRPr>
          </a:p>
        </p:txBody>
      </p:sp>
      <p:sp>
        <p:nvSpPr>
          <p:cNvPr id="3" name="TextBox 2"/>
          <p:cNvSpPr txBox="1"/>
          <p:nvPr/>
        </p:nvSpPr>
        <p:spPr>
          <a:xfrm>
            <a:off x="0" y="990600"/>
            <a:ext cx="4800600" cy="1631216"/>
          </a:xfrm>
          <a:prstGeom prst="rect">
            <a:avLst/>
          </a:prstGeom>
          <a:noFill/>
        </p:spPr>
        <p:txBody>
          <a:bodyPr wrap="square" rtlCol="0">
            <a:spAutoFit/>
          </a:bodyPr>
          <a:lstStyle/>
          <a:p>
            <a:r>
              <a:rPr lang="en-US" sz="25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They see everything 	connected together &amp; 	everything touches 	everything else</a:t>
            </a:r>
            <a:endParaRPr lang="en-US" sz="25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304800" y="2708464"/>
            <a:ext cx="4191000" cy="2015936"/>
          </a:xfrm>
          <a:prstGeom prst="rect">
            <a:avLst/>
          </a:prstGeom>
          <a:noFill/>
        </p:spPr>
        <p:txBody>
          <a:bodyPr wrap="square" rtlCol="0">
            <a:spAutoFit/>
          </a:bodyPr>
          <a:lstStyle/>
          <a:p>
            <a:r>
              <a:rPr lang="en-US" sz="25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Women can link together 	emotional, logical, 	spiritual and 	relational aspects of 	every issue.</a:t>
            </a:r>
            <a:endParaRPr lang="en-US" sz="25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098" name="Picture 2" descr="372932_spaghetti[1]"/>
          <p:cNvPicPr>
            <a:picLocks noChangeAspect="1" noChangeArrowheads="1"/>
          </p:cNvPicPr>
          <p:nvPr/>
        </p:nvPicPr>
        <p:blipFill>
          <a:blip r:embed="rId3" cstate="print"/>
          <a:srcRect l="1973" r="9270"/>
          <a:stretch>
            <a:fillRect/>
          </a:stretch>
        </p:blipFill>
        <p:spPr bwMode="auto">
          <a:xfrm>
            <a:off x="4521645" y="1066800"/>
            <a:ext cx="4622355" cy="3886200"/>
          </a:xfrm>
          <a:prstGeom prst="rect">
            <a:avLst/>
          </a:prstGeom>
          <a:noFill/>
          <a:ln w="9525" algn="in">
            <a:noFill/>
            <a:miter lim="800000"/>
            <a:headEnd/>
            <a:tailEnd/>
          </a:ln>
          <a:effectLst/>
        </p:spPr>
      </p:pic>
      <p:sp>
        <p:nvSpPr>
          <p:cNvPr id="5" name="TextBox 4"/>
          <p:cNvSpPr txBox="1"/>
          <p:nvPr/>
        </p:nvSpPr>
        <p:spPr>
          <a:xfrm>
            <a:off x="304800" y="4853226"/>
            <a:ext cx="5257800" cy="1246495"/>
          </a:xfrm>
          <a:prstGeom prst="rect">
            <a:avLst/>
          </a:prstGeom>
          <a:noFill/>
        </p:spPr>
        <p:txBody>
          <a:bodyPr wrap="square" rtlCol="0">
            <a:spAutoFit/>
          </a:bodyPr>
          <a:lstStyle/>
          <a:p>
            <a:r>
              <a:rPr lang="en-US" sz="25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Women tend to be in conversational 	mode and men in the fix it 	mode.</a:t>
            </a:r>
            <a:endParaRPr lang="en-US" sz="25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0482" name="Picture 2" descr="See full size image">
            <a:hlinkClick r:id="rId4"/>
          </p:cNvPr>
          <p:cNvPicPr>
            <a:picLocks noChangeAspect="1" noChangeArrowheads="1"/>
          </p:cNvPicPr>
          <p:nvPr/>
        </p:nvPicPr>
        <p:blipFill>
          <a:blip r:embed="rId5" cstate="print"/>
          <a:srcRect/>
          <a:stretch>
            <a:fillRect/>
          </a:stretch>
        </p:blipFill>
        <p:spPr bwMode="auto">
          <a:xfrm>
            <a:off x="0" y="6059823"/>
            <a:ext cx="1295400" cy="798177"/>
          </a:xfrm>
          <a:prstGeom prst="rect">
            <a:avLst/>
          </a:prstGeom>
          <a:noFill/>
        </p:spPr>
      </p:pic>
      <p:pic>
        <p:nvPicPr>
          <p:cNvPr id="9" name="Picture 2" descr="See full size image">
            <a:hlinkClick r:id="rId4"/>
          </p:cNvPr>
          <p:cNvPicPr>
            <a:picLocks noChangeAspect="1" noChangeArrowheads="1"/>
          </p:cNvPicPr>
          <p:nvPr/>
        </p:nvPicPr>
        <p:blipFill>
          <a:blip r:embed="rId5" cstate="print"/>
          <a:srcRect/>
          <a:stretch>
            <a:fillRect/>
          </a:stretch>
        </p:blipFill>
        <p:spPr bwMode="auto">
          <a:xfrm>
            <a:off x="1295400" y="6059823"/>
            <a:ext cx="1295400" cy="798177"/>
          </a:xfrm>
          <a:prstGeom prst="rect">
            <a:avLst/>
          </a:prstGeom>
          <a:noFill/>
        </p:spPr>
      </p:pic>
      <p:pic>
        <p:nvPicPr>
          <p:cNvPr id="10" name="Picture 2" descr="See full size image">
            <a:hlinkClick r:id="rId4"/>
          </p:cNvPr>
          <p:cNvPicPr>
            <a:picLocks noChangeAspect="1" noChangeArrowheads="1"/>
          </p:cNvPicPr>
          <p:nvPr/>
        </p:nvPicPr>
        <p:blipFill>
          <a:blip r:embed="rId5" cstate="print"/>
          <a:srcRect/>
          <a:stretch>
            <a:fillRect/>
          </a:stretch>
        </p:blipFill>
        <p:spPr bwMode="auto">
          <a:xfrm>
            <a:off x="2590800" y="6059823"/>
            <a:ext cx="1295400" cy="798177"/>
          </a:xfrm>
          <a:prstGeom prst="rect">
            <a:avLst/>
          </a:prstGeom>
          <a:noFill/>
        </p:spPr>
      </p:pic>
      <p:pic>
        <p:nvPicPr>
          <p:cNvPr id="11" name="Picture 2" descr="See full size image">
            <a:hlinkClick r:id="rId4"/>
          </p:cNvPr>
          <p:cNvPicPr>
            <a:picLocks noChangeAspect="1" noChangeArrowheads="1"/>
          </p:cNvPicPr>
          <p:nvPr/>
        </p:nvPicPr>
        <p:blipFill>
          <a:blip r:embed="rId5" cstate="print"/>
          <a:srcRect/>
          <a:stretch>
            <a:fillRect/>
          </a:stretch>
        </p:blipFill>
        <p:spPr bwMode="auto">
          <a:xfrm>
            <a:off x="3886200" y="6059823"/>
            <a:ext cx="1295400" cy="798177"/>
          </a:xfrm>
          <a:prstGeom prst="rect">
            <a:avLst/>
          </a:prstGeom>
          <a:noFill/>
        </p:spPr>
      </p:pic>
      <p:pic>
        <p:nvPicPr>
          <p:cNvPr id="12" name="Picture 2" descr="See full size image">
            <a:hlinkClick r:id="rId4"/>
          </p:cNvPr>
          <p:cNvPicPr>
            <a:picLocks noChangeAspect="1" noChangeArrowheads="1"/>
          </p:cNvPicPr>
          <p:nvPr/>
        </p:nvPicPr>
        <p:blipFill>
          <a:blip r:embed="rId5" cstate="print"/>
          <a:srcRect/>
          <a:stretch>
            <a:fillRect/>
          </a:stretch>
        </p:blipFill>
        <p:spPr bwMode="auto">
          <a:xfrm>
            <a:off x="5181600" y="6059823"/>
            <a:ext cx="1295400" cy="798177"/>
          </a:xfrm>
          <a:prstGeom prst="rect">
            <a:avLst/>
          </a:prstGeom>
          <a:noFill/>
        </p:spPr>
      </p:pic>
      <p:pic>
        <p:nvPicPr>
          <p:cNvPr id="13" name="Picture 2" descr="See full size image">
            <a:hlinkClick r:id="rId4"/>
          </p:cNvPr>
          <p:cNvPicPr>
            <a:picLocks noChangeAspect="1" noChangeArrowheads="1"/>
          </p:cNvPicPr>
          <p:nvPr/>
        </p:nvPicPr>
        <p:blipFill>
          <a:blip r:embed="rId5" cstate="print"/>
          <a:srcRect/>
          <a:stretch>
            <a:fillRect/>
          </a:stretch>
        </p:blipFill>
        <p:spPr bwMode="auto">
          <a:xfrm>
            <a:off x="6477000" y="6059823"/>
            <a:ext cx="1295400" cy="798177"/>
          </a:xfrm>
          <a:prstGeom prst="rect">
            <a:avLst/>
          </a:prstGeom>
          <a:noFill/>
        </p:spPr>
      </p:pic>
      <p:pic>
        <p:nvPicPr>
          <p:cNvPr id="14" name="Picture 2" descr="See full size image">
            <a:hlinkClick r:id="rId4"/>
          </p:cNvPr>
          <p:cNvPicPr>
            <a:picLocks noChangeAspect="1" noChangeArrowheads="1"/>
          </p:cNvPicPr>
          <p:nvPr/>
        </p:nvPicPr>
        <p:blipFill>
          <a:blip r:embed="rId5" cstate="print"/>
          <a:srcRect/>
          <a:stretch>
            <a:fillRect/>
          </a:stretch>
        </p:blipFill>
        <p:spPr bwMode="auto">
          <a:xfrm>
            <a:off x="7772400" y="6059823"/>
            <a:ext cx="1295400" cy="798177"/>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D:\Multimedia\A_Original\193_A_Juice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1905000" y="1066800"/>
            <a:ext cx="6096000" cy="1569660"/>
          </a:xfrm>
          <a:prstGeom prst="rect">
            <a:avLst/>
          </a:prstGeom>
        </p:spPr>
        <p:txBody>
          <a:bodyPr wrap="square">
            <a:spAutoFit/>
          </a:bodyPr>
          <a:lstStyle/>
          <a:p>
            <a:r>
              <a:rPr lang="en-US" sz="3200" dirty="0" smtClean="0">
                <a:solidFill>
                  <a:schemeClr val="bg1"/>
                </a:solidFill>
                <a:latin typeface="Tahoma" pitchFamily="34" charset="0"/>
                <a:ea typeface="Tahoma" pitchFamily="34" charset="0"/>
                <a:cs typeface="Tahoma" pitchFamily="34" charset="0"/>
              </a:rPr>
              <a:t>Women want to talk about many issues and the thoughts and feelings behind them.</a:t>
            </a:r>
            <a:endParaRPr lang="en-US" sz="3200" dirty="0">
              <a:solidFill>
                <a:schemeClr val="bg1"/>
              </a:solidFill>
              <a:latin typeface="Tahoma" pitchFamily="34" charset="0"/>
              <a:ea typeface="Tahoma" pitchFamily="34" charset="0"/>
              <a:cs typeface="Tahoma" pitchFamily="34" charset="0"/>
            </a:endParaRPr>
          </a:p>
        </p:txBody>
      </p:sp>
      <p:pic>
        <p:nvPicPr>
          <p:cNvPr id="19458" name="Picture 2" descr="Spaghetti"/>
          <p:cNvPicPr>
            <a:picLocks noChangeAspect="1" noChangeArrowheads="1"/>
          </p:cNvPicPr>
          <p:nvPr/>
        </p:nvPicPr>
        <p:blipFill>
          <a:blip r:embed="rId3" cstate="print"/>
          <a:srcRect/>
          <a:stretch>
            <a:fillRect/>
          </a:stretch>
        </p:blipFill>
        <p:spPr bwMode="auto">
          <a:xfrm>
            <a:off x="2971800" y="2667000"/>
            <a:ext cx="3429000" cy="3117273"/>
          </a:xfrm>
          <a:prstGeom prst="ellipse">
            <a:avLst/>
          </a:prstGeom>
          <a:ln>
            <a:noFill/>
          </a:ln>
          <a:effectLst>
            <a:softEdge rad="112500"/>
          </a:effectLst>
        </p:spPr>
      </p:pic>
    </p:spTree>
  </p:cSld>
  <p:clrMapOvr>
    <a:masterClrMapping/>
  </p:clrMapOvr>
  <p:transition spd="slow">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610600" cy="3046988"/>
          </a:xfrm>
          <a:prstGeom prst="rect">
            <a:avLst/>
          </a:prstGeom>
          <a:solidFill>
            <a:srgbClr val="0000FF"/>
          </a:solidFill>
        </p:spPr>
        <p:txBody>
          <a:bodyPr wrap="square" rtlCol="0">
            <a:spAutoFit/>
          </a:bodyPr>
          <a:lstStyle/>
          <a:p>
            <a:r>
              <a:rPr lang="en-US" sz="3200" dirty="0" smtClean="0">
                <a:solidFill>
                  <a:schemeClr val="bg1"/>
                </a:solidFill>
                <a:latin typeface="Tahoma" pitchFamily="34" charset="0"/>
                <a:ea typeface="Tahoma" pitchFamily="34" charset="0"/>
                <a:cs typeface="Tahoma" pitchFamily="34" charset="0"/>
              </a:rPr>
              <a:t>While she is doing that, her man is jumping from one box to another trying to keep up with her, looking for solutions and trying to close boxes as she talks about work, friends, family, feelings, church and the future in one conversation. </a:t>
            </a:r>
            <a:endParaRPr lang="en-US" sz="3200" dirty="0">
              <a:solidFill>
                <a:schemeClr val="bg1"/>
              </a:solidFill>
              <a:latin typeface="Tahoma" pitchFamily="34" charset="0"/>
              <a:ea typeface="Tahoma" pitchFamily="34" charset="0"/>
              <a:cs typeface="Tahoma" pitchFamily="34" charset="0"/>
            </a:endParaRPr>
          </a:p>
        </p:txBody>
      </p:sp>
      <p:pic>
        <p:nvPicPr>
          <p:cNvPr id="5122" name="Picture 2" descr="images[3]"/>
          <p:cNvPicPr>
            <a:picLocks noChangeAspect="1" noChangeArrowheads="1"/>
          </p:cNvPicPr>
          <p:nvPr/>
        </p:nvPicPr>
        <p:blipFill>
          <a:blip r:embed="rId2" cstate="print"/>
          <a:srcRect/>
          <a:stretch>
            <a:fillRect/>
          </a:stretch>
        </p:blipFill>
        <p:spPr bwMode="auto">
          <a:xfrm>
            <a:off x="4923692" y="3276600"/>
            <a:ext cx="4220308" cy="3429000"/>
          </a:xfrm>
          <a:prstGeom prst="rect">
            <a:avLst/>
          </a:prstGeom>
          <a:noFill/>
          <a:ln w="9525" algn="in">
            <a:noFill/>
            <a:miter lim="800000"/>
            <a:headEnd/>
            <a:tailEnd/>
          </a:ln>
          <a:effectLst/>
        </p:spPr>
      </p:pic>
      <p:pic>
        <p:nvPicPr>
          <p:cNvPr id="5123" name="Picture 3" descr="372932_spaghetti[1]"/>
          <p:cNvPicPr>
            <a:picLocks noChangeAspect="1" noChangeArrowheads="1"/>
          </p:cNvPicPr>
          <p:nvPr/>
        </p:nvPicPr>
        <p:blipFill>
          <a:blip r:embed="rId3" cstate="print"/>
          <a:srcRect l="1973" r="9270"/>
          <a:stretch>
            <a:fillRect/>
          </a:stretch>
        </p:blipFill>
        <p:spPr bwMode="auto">
          <a:xfrm>
            <a:off x="762000" y="3276600"/>
            <a:ext cx="3810000" cy="3203220"/>
          </a:xfrm>
          <a:prstGeom prst="rect">
            <a:avLst/>
          </a:prstGeom>
          <a:noFill/>
          <a:ln w="9525" algn="in">
            <a:noFill/>
            <a:miter lim="800000"/>
            <a:headEnd/>
            <a:tailEnd/>
          </a:ln>
          <a:effectLst/>
        </p:spPr>
      </p:pic>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s[3]"/>
          <p:cNvPicPr>
            <a:picLocks noChangeAspect="1" noChangeArrowheads="1"/>
          </p:cNvPicPr>
          <p:nvPr/>
        </p:nvPicPr>
        <p:blipFill>
          <a:blip r:embed="rId2" cstate="print"/>
          <a:srcRect/>
          <a:stretch>
            <a:fillRect/>
          </a:stretch>
        </p:blipFill>
        <p:spPr bwMode="auto">
          <a:xfrm>
            <a:off x="4466492" y="3429000"/>
            <a:ext cx="4220308" cy="3429000"/>
          </a:xfrm>
          <a:prstGeom prst="rect">
            <a:avLst/>
          </a:prstGeom>
          <a:noFill/>
          <a:ln w="9525" algn="in">
            <a:noFill/>
            <a:miter lim="800000"/>
            <a:headEnd/>
            <a:tailEnd/>
          </a:ln>
          <a:effectLst/>
        </p:spPr>
      </p:pic>
      <p:pic>
        <p:nvPicPr>
          <p:cNvPr id="7" name="Picture 3" descr="372932_spaghetti[1]"/>
          <p:cNvPicPr>
            <a:picLocks noChangeAspect="1" noChangeArrowheads="1"/>
          </p:cNvPicPr>
          <p:nvPr/>
        </p:nvPicPr>
        <p:blipFill>
          <a:blip r:embed="rId3" cstate="print"/>
          <a:srcRect l="1973" r="9270"/>
          <a:stretch>
            <a:fillRect/>
          </a:stretch>
        </p:blipFill>
        <p:spPr bwMode="auto">
          <a:xfrm>
            <a:off x="4343400" y="304800"/>
            <a:ext cx="3810000" cy="3203220"/>
          </a:xfrm>
          <a:prstGeom prst="rect">
            <a:avLst/>
          </a:prstGeom>
          <a:noFill/>
          <a:ln w="9525" algn="in">
            <a:noFill/>
            <a:miter lim="800000"/>
            <a:headEnd/>
            <a:tailEnd/>
          </a:ln>
          <a:effectLst/>
        </p:spPr>
      </p:pic>
      <p:sp>
        <p:nvSpPr>
          <p:cNvPr id="8" name="Rectangle 7"/>
          <p:cNvSpPr/>
          <p:nvPr/>
        </p:nvSpPr>
        <p:spPr>
          <a:xfrm>
            <a:off x="914400" y="762000"/>
            <a:ext cx="3276600" cy="426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304800"/>
            <a:ext cx="3810000" cy="4524315"/>
          </a:xfrm>
          <a:prstGeom prst="rect">
            <a:avLst/>
          </a:prstGeom>
          <a:solidFill>
            <a:srgbClr val="0000FF"/>
          </a:solidFill>
        </p:spPr>
        <p:txBody>
          <a:bodyPr wrap="square" rtlCol="0">
            <a:spAutoFit/>
          </a:bodyPr>
          <a:lstStyle/>
          <a:p>
            <a:r>
              <a:rPr lang="en-US" sz="3200" dirty="0" smtClean="0">
                <a:solidFill>
                  <a:schemeClr val="bg1"/>
                </a:solidFill>
                <a:latin typeface="Tahoma" pitchFamily="34" charset="0"/>
                <a:ea typeface="Tahoma" pitchFamily="34" charset="0"/>
                <a:cs typeface="Tahoma" pitchFamily="34" charset="0"/>
              </a:rPr>
              <a:t>As the conversation ends, she feels frustrated that he doesn’t talk about how he feels and he is overwhelmed with all the boxes that he just journeyed through.</a:t>
            </a:r>
            <a:endParaRPr lang="en-US" sz="3200" dirty="0">
              <a:solidFill>
                <a:schemeClr val="bg1"/>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Multimedia\A_Original\181_A_JuiceDrop.jpg"/>
          <p:cNvPicPr>
            <a:picLocks noChangeAspect="1" noChangeArrowheads="1"/>
          </p:cNvPicPr>
          <p:nvPr/>
        </p:nvPicPr>
        <p:blipFill>
          <a:blip r:embed="rId2" cstate="print"/>
          <a:srcRect/>
          <a:stretch>
            <a:fillRect/>
          </a:stretch>
        </p:blipFill>
        <p:spPr bwMode="auto">
          <a:xfrm>
            <a:off x="0" y="0"/>
            <a:ext cx="9372600" cy="7029450"/>
          </a:xfrm>
          <a:prstGeom prst="rect">
            <a:avLst/>
          </a:prstGeom>
          <a:noFill/>
        </p:spPr>
      </p:pic>
      <p:sp>
        <p:nvSpPr>
          <p:cNvPr id="3" name="TextBox 2"/>
          <p:cNvSpPr txBox="1"/>
          <p:nvPr/>
        </p:nvSpPr>
        <p:spPr>
          <a:xfrm>
            <a:off x="304800" y="152400"/>
            <a:ext cx="8839200" cy="1754326"/>
          </a:xfrm>
          <a:prstGeom prst="rect">
            <a:avLst/>
          </a:prstGeom>
          <a:noFill/>
        </p:spPr>
        <p:txBody>
          <a:bodyPr wrap="square" rtlCol="0">
            <a:spAutoFit/>
          </a:bodyPr>
          <a:lstStyle/>
          <a:p>
            <a:pPr algn="ctr"/>
            <a:r>
              <a:rPr lang="en-US" sz="5400" dirty="0" smtClean="0">
                <a:solidFill>
                  <a:srgbClr val="FF0000"/>
                </a:solidFill>
                <a:effectLst>
                  <a:outerShdw blurRad="38100" dist="38100" dir="2700000" algn="tl">
                    <a:srgbClr val="000000">
                      <a:alpha val="43137"/>
                    </a:srgbClr>
                  </a:outerShdw>
                </a:effectLst>
                <a:latin typeface="PP Handwriting" pitchFamily="2" charset="0"/>
              </a:rPr>
              <a:t>How  can  boxes and  spaghetti become  one?</a:t>
            </a:r>
            <a:endParaRPr lang="en-US" sz="5400" dirty="0">
              <a:solidFill>
                <a:srgbClr val="FF0000"/>
              </a:solidFill>
              <a:effectLst>
                <a:outerShdw blurRad="38100" dist="38100" dir="2700000" algn="tl">
                  <a:srgbClr val="000000">
                    <a:alpha val="43137"/>
                  </a:srgbClr>
                </a:outerShdw>
              </a:effectLst>
              <a:latin typeface="PP Handwriting" pitchFamily="2" charset="0"/>
            </a:endParaRPr>
          </a:p>
        </p:txBody>
      </p:sp>
      <p:pic>
        <p:nvPicPr>
          <p:cNvPr id="5" name="Picture 2" descr="numbers"/>
          <p:cNvPicPr>
            <a:picLocks noChangeAspect="1" noChangeArrowheads="1"/>
          </p:cNvPicPr>
          <p:nvPr/>
        </p:nvPicPr>
        <p:blipFill>
          <a:blip r:embed="rId3" cstate="print"/>
          <a:srcRect/>
          <a:stretch>
            <a:fillRect/>
          </a:stretch>
        </p:blipFill>
        <p:spPr bwMode="auto">
          <a:xfrm>
            <a:off x="3581400" y="2819400"/>
            <a:ext cx="3505200" cy="2336800"/>
          </a:xfrm>
          <a:prstGeom prst="ellipse">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ger Shouse\AppData\Local\Microsoft\Windows\Temporary Internet Files\Content.IE5\F72JS3ZB\Marriage_Bulletin_Template[1].jpg"/>
          <p:cNvPicPr>
            <a:picLocks noChangeAspect="1" noChangeArrowheads="1"/>
          </p:cNvPicPr>
          <p:nvPr/>
        </p:nvPicPr>
        <p:blipFill>
          <a:blip r:embed="rId2" cstate="print"/>
          <a:srcRect/>
          <a:stretch>
            <a:fillRect/>
          </a:stretch>
        </p:blipFill>
        <p:spPr bwMode="auto">
          <a:xfrm>
            <a:off x="0" y="0"/>
            <a:ext cx="4285211" cy="6858000"/>
          </a:xfrm>
          <a:prstGeom prst="rect">
            <a:avLst/>
          </a:prstGeom>
          <a:noFill/>
        </p:spPr>
      </p:pic>
      <p:sp>
        <p:nvSpPr>
          <p:cNvPr id="5" name="TextBox 4"/>
          <p:cNvSpPr txBox="1"/>
          <p:nvPr/>
        </p:nvSpPr>
        <p:spPr>
          <a:xfrm>
            <a:off x="4495800" y="228600"/>
            <a:ext cx="4267200" cy="1107996"/>
          </a:xfrm>
          <a:prstGeom prst="rect">
            <a:avLst/>
          </a:prstGeom>
          <a:noFill/>
        </p:spPr>
        <p:txBody>
          <a:bodyPr wrap="square" rtlCol="0">
            <a:spAutoFit/>
          </a:bodyPr>
          <a:lstStyle/>
          <a:p>
            <a:pPr algn="ctr"/>
            <a:r>
              <a:rPr lang="en-US" sz="6600" dirty="0" smtClean="0">
                <a:effectLst>
                  <a:outerShdw blurRad="38100" dist="38100" dir="2700000" algn="tl">
                    <a:srgbClr val="000000">
                      <a:alpha val="43137"/>
                    </a:srgbClr>
                  </a:outerShdw>
                </a:effectLst>
                <a:latin typeface="AajaxSurrealFreak" pitchFamily="2" charset="0"/>
              </a:rPr>
              <a:t>Marriage</a:t>
            </a:r>
            <a:endParaRPr lang="en-US" sz="6600" dirty="0">
              <a:effectLst>
                <a:outerShdw blurRad="38100" dist="38100" dir="2700000" algn="tl">
                  <a:srgbClr val="000000">
                    <a:alpha val="43137"/>
                  </a:srgbClr>
                </a:outerShdw>
              </a:effectLst>
              <a:latin typeface="AajaxSurrealFreak" pitchFamily="2" charset="0"/>
            </a:endParaRPr>
          </a:p>
        </p:txBody>
      </p:sp>
      <p:pic>
        <p:nvPicPr>
          <p:cNvPr id="11" name="Picture 10" descr="couple on couch.jpg"/>
          <p:cNvPicPr>
            <a:picLocks noChangeAspect="1"/>
          </p:cNvPicPr>
          <p:nvPr/>
        </p:nvPicPr>
        <p:blipFill>
          <a:blip r:embed="rId3" cstate="print"/>
          <a:stretch>
            <a:fillRect/>
          </a:stretch>
        </p:blipFill>
        <p:spPr>
          <a:xfrm>
            <a:off x="4800600" y="2133600"/>
            <a:ext cx="3494532" cy="2333244"/>
          </a:xfrm>
          <a:prstGeom prst="rect">
            <a:avLst/>
          </a:prstGeom>
          <a:effectLst>
            <a:glow rad="228600">
              <a:schemeClr val="bg1">
                <a:lumMod val="50000"/>
                <a:alpha val="40000"/>
              </a:schemeClr>
            </a:glow>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D:\Multimedia\A_Original\010_A_Juice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0" y="228600"/>
            <a:ext cx="4724400" cy="584775"/>
          </a:xfrm>
          <a:prstGeom prst="rect">
            <a:avLst/>
          </a:prstGeom>
          <a:noFill/>
        </p:spPr>
        <p:txBody>
          <a:bodyPr wrap="square" rtlCol="0">
            <a:spAutoFit/>
          </a:bodyPr>
          <a:lstStyle/>
          <a:p>
            <a:pPr algn="ctr"/>
            <a:r>
              <a:rPr lang="en-US" sz="3200" dirty="0" smtClean="0">
                <a:solidFill>
                  <a:srgbClr val="FF0000"/>
                </a:solidFill>
                <a:effectLst>
                  <a:outerShdw blurRad="38100" dist="38100" dir="2700000" algn="tl">
                    <a:srgbClr val="000000">
                      <a:alpha val="43137"/>
                    </a:srgbClr>
                  </a:outerShdw>
                </a:effectLst>
                <a:latin typeface="PP Handwriting" pitchFamily="2" charset="0"/>
              </a:rPr>
              <a:t>One and one equals one when:</a:t>
            </a:r>
            <a:endParaRPr lang="en-US" sz="3200" dirty="0">
              <a:solidFill>
                <a:srgbClr val="FF0000"/>
              </a:solidFill>
              <a:effectLst>
                <a:outerShdw blurRad="38100" dist="38100" dir="2700000" algn="tl">
                  <a:srgbClr val="000000">
                    <a:alpha val="43137"/>
                  </a:srgbClr>
                </a:outerShdw>
              </a:effectLst>
              <a:latin typeface="PP Handwriting" pitchFamily="2" charset="0"/>
            </a:endParaRPr>
          </a:p>
        </p:txBody>
      </p:sp>
      <p:sp>
        <p:nvSpPr>
          <p:cNvPr id="3" name="TextBox 2"/>
          <p:cNvSpPr txBox="1"/>
          <p:nvPr/>
        </p:nvSpPr>
        <p:spPr>
          <a:xfrm>
            <a:off x="152400" y="1091625"/>
            <a:ext cx="8686800" cy="584775"/>
          </a:xfrm>
          <a:prstGeom prst="rect">
            <a:avLst/>
          </a:prstGeom>
          <a:solidFill>
            <a:schemeClr val="bg1"/>
          </a:solid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A couple develops the “team concept”</a:t>
            </a:r>
            <a:endParaRPr lang="en-US" sz="32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228600" y="1752600"/>
            <a:ext cx="2819400" cy="156966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itchFamily="34" charset="0"/>
              </a:rPr>
              <a:t>1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Cor</a:t>
            </a:r>
            <a:r>
              <a:rPr lang="en-US" sz="3200" b="1" dirty="0" smtClean="0">
                <a:solidFill>
                  <a:schemeClr val="bg1"/>
                </a:solidFill>
                <a:effectLst>
                  <a:outerShdw blurRad="38100" dist="38100" dir="2700000" algn="tl">
                    <a:srgbClr val="000000">
                      <a:alpha val="43137"/>
                    </a:srgbClr>
                  </a:outerShdw>
                </a:effectLst>
                <a:latin typeface="Maiandra GD" pitchFamily="34" charset="0"/>
              </a:rPr>
              <a:t> 13:5 “it does not seek its own”</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pic>
        <p:nvPicPr>
          <p:cNvPr id="15362" name="Picture 2" descr="Spectrum Colors Mixed"/>
          <p:cNvPicPr>
            <a:picLocks noChangeAspect="1" noChangeArrowheads="1"/>
          </p:cNvPicPr>
          <p:nvPr/>
        </p:nvPicPr>
        <p:blipFill>
          <a:blip r:embed="rId3" cstate="print"/>
          <a:srcRect/>
          <a:stretch>
            <a:fillRect/>
          </a:stretch>
        </p:blipFill>
        <p:spPr bwMode="auto">
          <a:xfrm>
            <a:off x="3200400" y="1828800"/>
            <a:ext cx="5667375" cy="1704976"/>
          </a:xfrm>
          <a:prstGeom prst="rect">
            <a:avLst/>
          </a:prstGeom>
          <a:noFill/>
        </p:spPr>
      </p:pic>
      <p:sp>
        <p:nvSpPr>
          <p:cNvPr id="8" name="TextBox 7"/>
          <p:cNvSpPr txBox="1"/>
          <p:nvPr/>
        </p:nvSpPr>
        <p:spPr>
          <a:xfrm>
            <a:off x="609600" y="3733800"/>
            <a:ext cx="7543800" cy="1077218"/>
          </a:xfrm>
          <a:prstGeom prst="rect">
            <a:avLst/>
          </a:prstGeom>
          <a:solidFill>
            <a:srgbClr val="FFFFFF">
              <a:alpha val="60000"/>
            </a:srgbClr>
          </a:solidFill>
        </p:spPr>
        <p:txBody>
          <a:bodyPr wrap="square" rtlCol="0">
            <a:spAutoFit/>
          </a:bodyPr>
          <a:lstStyle/>
          <a:p>
            <a:r>
              <a:rPr lang="en-US" sz="3200" i="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biggest problem in marriage is not falling out of love, but becoming selfish</a:t>
            </a:r>
            <a:endParaRPr lang="en-US" sz="3200" i="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D:\Multimedia\A_Original\010_A_Juice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0" y="228600"/>
            <a:ext cx="4724400" cy="584775"/>
          </a:xfrm>
          <a:prstGeom prst="rect">
            <a:avLst/>
          </a:prstGeom>
          <a:noFill/>
        </p:spPr>
        <p:txBody>
          <a:bodyPr wrap="square" rtlCol="0">
            <a:spAutoFit/>
          </a:bodyPr>
          <a:lstStyle/>
          <a:p>
            <a:pPr algn="ctr"/>
            <a:r>
              <a:rPr lang="en-US" sz="3200" dirty="0" smtClean="0">
                <a:solidFill>
                  <a:srgbClr val="FF0000"/>
                </a:solidFill>
                <a:effectLst>
                  <a:outerShdw blurRad="38100" dist="38100" dir="2700000" algn="tl">
                    <a:srgbClr val="000000">
                      <a:alpha val="43137"/>
                    </a:srgbClr>
                  </a:outerShdw>
                </a:effectLst>
                <a:latin typeface="PP Handwriting" pitchFamily="2" charset="0"/>
              </a:rPr>
              <a:t>One and one equals one when:</a:t>
            </a:r>
            <a:endParaRPr lang="en-US" sz="3200" dirty="0">
              <a:solidFill>
                <a:srgbClr val="FF0000"/>
              </a:solidFill>
              <a:effectLst>
                <a:outerShdw blurRad="38100" dist="38100" dir="2700000" algn="tl">
                  <a:srgbClr val="000000">
                    <a:alpha val="43137"/>
                  </a:srgbClr>
                </a:outerShdw>
              </a:effectLst>
              <a:latin typeface="PP Handwriting" pitchFamily="2" charset="0"/>
            </a:endParaRPr>
          </a:p>
        </p:txBody>
      </p:sp>
      <p:sp>
        <p:nvSpPr>
          <p:cNvPr id="3" name="TextBox 2"/>
          <p:cNvSpPr txBox="1"/>
          <p:nvPr/>
        </p:nvSpPr>
        <p:spPr>
          <a:xfrm>
            <a:off x="152400" y="1091625"/>
            <a:ext cx="8686800" cy="584775"/>
          </a:xfrm>
          <a:prstGeom prst="rect">
            <a:avLst/>
          </a:prstGeom>
          <a:solidFill>
            <a:schemeClr val="bg1"/>
          </a:solid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A couple develops the “team concept”</a:t>
            </a:r>
            <a:endParaRPr lang="en-US" sz="32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228600" y="1752600"/>
            <a:ext cx="5029200" cy="353943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itchFamily="34" charset="0"/>
              </a:rPr>
              <a:t>1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Cor</a:t>
            </a:r>
            <a:r>
              <a:rPr lang="en-US" sz="3200" b="1" dirty="0" smtClean="0">
                <a:solidFill>
                  <a:schemeClr val="bg1"/>
                </a:solidFill>
                <a:effectLst>
                  <a:outerShdw blurRad="38100" dist="38100" dir="2700000" algn="tl">
                    <a:srgbClr val="000000">
                      <a:alpha val="43137"/>
                    </a:srgbClr>
                  </a:outerShdw>
                </a:effectLst>
                <a:latin typeface="Maiandra GD" pitchFamily="34" charset="0"/>
              </a:rPr>
              <a:t> 12:26 “And if one member suffers, all the members suffer with it; if one member is honored, all the members rejoice with it”</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4953000" y="2133600"/>
            <a:ext cx="3978324" cy="2057400"/>
          </a:xfrm>
          <a:prstGeom prst="rect">
            <a:avLst/>
          </a:prstGeom>
          <a:noFill/>
          <a:ln w="9525" algn="in">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Multimedia\A_Original\222_A_Juice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2667000" y="0"/>
            <a:ext cx="4876800" cy="707886"/>
          </a:xfrm>
          <a:prstGeom prst="rect">
            <a:avLst/>
          </a:prstGeom>
          <a:noFill/>
        </p:spPr>
        <p:txBody>
          <a:bodyPr wrap="square" rtlCol="0">
            <a:spAutoFit/>
          </a:bodyPr>
          <a:lstStyle/>
          <a:p>
            <a:pPr algn="ctr"/>
            <a:r>
              <a:rPr lang="en-US" sz="4000" b="1" i="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team concept</a:t>
            </a:r>
            <a:endParaRPr lang="en-US" sz="4000" b="1" i="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TextBox 2"/>
          <p:cNvSpPr txBox="1"/>
          <p:nvPr/>
        </p:nvSpPr>
        <p:spPr>
          <a:xfrm>
            <a:off x="2819400" y="1270575"/>
            <a:ext cx="6324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Communicates with each other</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4191000" y="2667000"/>
            <a:ext cx="38862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Support each other</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3276600" y="1981200"/>
            <a:ext cx="4572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Defend each other</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5181600" y="3429000"/>
            <a:ext cx="5943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Help each other</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8" name="Picture 7" descr="20050815-one.jpg"/>
          <p:cNvPicPr>
            <a:picLocks noChangeAspect="1"/>
          </p:cNvPicPr>
          <p:nvPr/>
        </p:nvPicPr>
        <p:blipFill>
          <a:blip r:embed="rId3" cstate="print"/>
          <a:stretch>
            <a:fillRect/>
          </a:stretch>
        </p:blipFill>
        <p:spPr>
          <a:xfrm>
            <a:off x="304800" y="1295400"/>
            <a:ext cx="2074857" cy="2971800"/>
          </a:xfrm>
          <a:prstGeom prst="rect">
            <a:avLst/>
          </a:prstGeom>
        </p:spPr>
      </p:pic>
      <p:sp>
        <p:nvSpPr>
          <p:cNvPr id="9" name="TextBox 8"/>
          <p:cNvSpPr txBox="1"/>
          <p:nvPr/>
        </p:nvSpPr>
        <p:spPr>
          <a:xfrm>
            <a:off x="2895600" y="4267200"/>
            <a:ext cx="2590800" cy="584775"/>
          </a:xfrm>
          <a:prstGeom prst="rect">
            <a:avLst/>
          </a:prstGeom>
          <a:noFill/>
        </p:spPr>
        <p:txBody>
          <a:bodyPr wrap="square" rtlCol="0">
            <a:spAutoFit/>
          </a:bodyPr>
          <a:lstStyle/>
          <a:p>
            <a:r>
              <a:rPr lang="en-US" sz="3200" i="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Finances</a:t>
            </a:r>
            <a:endParaRPr lang="en-US" sz="3200" i="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0" name="TextBox 9"/>
          <p:cNvSpPr txBox="1"/>
          <p:nvPr/>
        </p:nvSpPr>
        <p:spPr>
          <a:xfrm>
            <a:off x="3429000" y="4876800"/>
            <a:ext cx="2895600" cy="584775"/>
          </a:xfrm>
          <a:prstGeom prst="rect">
            <a:avLst/>
          </a:prstGeom>
          <a:noFill/>
        </p:spPr>
        <p:txBody>
          <a:bodyPr wrap="square" rtlCol="0">
            <a:spAutoFit/>
          </a:bodyPr>
          <a:lstStyle/>
          <a:p>
            <a:r>
              <a:rPr lang="en-US" sz="3200" i="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Raising kids</a:t>
            </a:r>
            <a:endParaRPr lang="en-US" sz="3200" i="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1" name="TextBox 10"/>
          <p:cNvSpPr txBox="1"/>
          <p:nvPr/>
        </p:nvSpPr>
        <p:spPr>
          <a:xfrm>
            <a:off x="5029200" y="5410200"/>
            <a:ext cx="3581400" cy="584775"/>
          </a:xfrm>
          <a:prstGeom prst="rect">
            <a:avLst/>
          </a:prstGeom>
          <a:noFill/>
        </p:spPr>
        <p:txBody>
          <a:bodyPr wrap="square" rtlCol="0">
            <a:spAutoFit/>
          </a:bodyPr>
          <a:lstStyle/>
          <a:p>
            <a:r>
              <a:rPr lang="en-US" sz="3200" i="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Spiritually</a:t>
            </a:r>
            <a:endParaRPr lang="en-US" sz="3200" i="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D:\Multimedia\A_Original\117_A_Juice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228600" y="228600"/>
            <a:ext cx="8915400" cy="1077218"/>
          </a:xfrm>
          <a:prstGeom prst="rect">
            <a:avLst/>
          </a:prstGeom>
          <a:solidFill>
            <a:srgbClr val="FFFFFF">
              <a:alpha val="60000"/>
            </a:srgbClr>
          </a:solid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rPr>
              <a:t>2. When a couple understands the principle of the thermostat</a:t>
            </a:r>
            <a:endParaRPr lang="en-US" sz="32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304800" y="2590800"/>
            <a:ext cx="6019800" cy="156966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Love: Does not take into 	account a wrong 	suffered  (1 </a:t>
            </a:r>
            <a:r>
              <a:rPr lang="en-US" sz="3200" b="1" dirty="0" err="1" smtClean="0">
                <a:effectLst>
                  <a:outerShdw blurRad="38100" dist="38100" dir="2700000" algn="tl">
                    <a:srgbClr val="000000">
                      <a:alpha val="43137"/>
                    </a:srgbClr>
                  </a:outerShdw>
                </a:effectLst>
                <a:latin typeface="Maiandra GD" pitchFamily="34" charset="0"/>
              </a:rPr>
              <a:t>Cor</a:t>
            </a:r>
            <a:r>
              <a:rPr lang="en-US" sz="3200" b="1" dirty="0" smtClean="0">
                <a:effectLst>
                  <a:outerShdw blurRad="38100" dist="38100" dir="2700000" algn="tl">
                    <a:srgbClr val="000000">
                      <a:alpha val="43137"/>
                    </a:srgbClr>
                  </a:outerShdw>
                </a:effectLst>
                <a:latin typeface="Maiandra GD" pitchFamily="34" charset="0"/>
              </a:rPr>
              <a:t> 13:5)</a:t>
            </a:r>
            <a:endParaRPr lang="en-US" sz="3200" b="1" dirty="0">
              <a:effectLst>
                <a:outerShdw blurRad="38100" dist="38100" dir="2700000" algn="tl">
                  <a:srgbClr val="000000">
                    <a:alpha val="43137"/>
                  </a:srgbClr>
                </a:outerShdw>
              </a:effectLst>
              <a:latin typeface="Maiandra GD" pitchFamily="34" charset="0"/>
            </a:endParaRPr>
          </a:p>
        </p:txBody>
      </p:sp>
      <p:sp>
        <p:nvSpPr>
          <p:cNvPr id="5" name="TextBox 4"/>
          <p:cNvSpPr txBox="1"/>
          <p:nvPr/>
        </p:nvSpPr>
        <p:spPr>
          <a:xfrm>
            <a:off x="381000" y="4343400"/>
            <a:ext cx="6096000"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Peterson: “Love doesn’t keep 	score”</a:t>
            </a:r>
            <a:endParaRPr lang="en-US" sz="3200" b="1" dirty="0">
              <a:effectLst>
                <a:outerShdw blurRad="38100" dist="38100" dir="2700000" algn="tl">
                  <a:srgbClr val="000000">
                    <a:alpha val="43137"/>
                  </a:srgbClr>
                </a:outerShdw>
              </a:effectLst>
              <a:latin typeface="Maiandra GD" pitchFamily="34" charset="0"/>
            </a:endParaRPr>
          </a:p>
        </p:txBody>
      </p:sp>
      <p:pic>
        <p:nvPicPr>
          <p:cNvPr id="7170" name="Picture 2" descr="8490995_dccd2dd723[1]"/>
          <p:cNvPicPr>
            <a:picLocks noChangeAspect="1" noChangeArrowheads="1"/>
          </p:cNvPicPr>
          <p:nvPr/>
        </p:nvPicPr>
        <p:blipFill>
          <a:blip r:embed="rId3" cstate="print"/>
          <a:srcRect/>
          <a:stretch>
            <a:fillRect/>
          </a:stretch>
        </p:blipFill>
        <p:spPr bwMode="auto">
          <a:xfrm>
            <a:off x="6477000" y="2667000"/>
            <a:ext cx="2590800" cy="2590800"/>
          </a:xfrm>
          <a:prstGeom prst="rect">
            <a:avLst/>
          </a:prstGeom>
          <a:noFill/>
          <a:ln w="9525" algn="in">
            <a:noFill/>
            <a:miter lim="800000"/>
            <a:headEnd/>
            <a:tailEnd/>
          </a:ln>
          <a:effectLst/>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8490995_dccd2dd723[1]"/>
          <p:cNvPicPr>
            <a:picLocks noChangeAspect="1" noChangeArrowheads="1"/>
          </p:cNvPicPr>
          <p:nvPr/>
        </p:nvPicPr>
        <p:blipFill>
          <a:blip r:embed="rId2" cstate="print"/>
          <a:srcRect/>
          <a:stretch>
            <a:fillRect/>
          </a:stretch>
        </p:blipFill>
        <p:spPr bwMode="auto">
          <a:xfrm>
            <a:off x="1066800" y="-304800"/>
            <a:ext cx="6934200" cy="6934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Rectangle 4"/>
          <p:cNvSpPr/>
          <p:nvPr/>
        </p:nvSpPr>
        <p:spPr>
          <a:xfrm>
            <a:off x="1295400" y="2667000"/>
            <a:ext cx="6400800" cy="1569660"/>
          </a:xfrm>
          <a:prstGeom prst="rect">
            <a:avLst/>
          </a:prstGeom>
          <a:solidFill>
            <a:srgbClr val="0000FF"/>
          </a:solidFill>
        </p:spPr>
        <p:txBody>
          <a:bodyPr wrap="square">
            <a:spAutoFit/>
          </a:bodyPr>
          <a:lstStyle/>
          <a:p>
            <a:pPr algn="ctr">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The thermostat must changed if the temperature is uncomfortable</a:t>
            </a:r>
            <a:endParaRPr lang="en-US" sz="3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86800" cy="1077218"/>
          </a:xfrm>
          <a:prstGeom prst="rect">
            <a:avLst/>
          </a:prstGeom>
          <a:noFill/>
          <a:ln>
            <a:solidFill>
              <a:schemeClr val="tx1"/>
            </a:solidFill>
          </a:ln>
        </p:spPr>
        <p:txBody>
          <a:bodyPr wrap="square" rtlCol="0">
            <a:spAutoFit/>
          </a:bodyPr>
          <a:lstStyle/>
          <a:p>
            <a:pPr algn="ctr"/>
            <a:r>
              <a:rPr lang="en-US" sz="3200" b="1" i="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Some will use emotional tricks to get what they want</a:t>
            </a:r>
            <a:endParaRPr lang="en-US" sz="3200" b="1" i="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TextBox 2"/>
          <p:cNvSpPr txBox="1"/>
          <p:nvPr/>
        </p:nvSpPr>
        <p:spPr>
          <a:xfrm>
            <a:off x="304800" y="1447800"/>
            <a:ext cx="3810000" cy="938719"/>
          </a:xfrm>
          <a:prstGeom prst="rect">
            <a:avLst/>
          </a:prstGeom>
          <a:noFill/>
        </p:spPr>
        <p:txBody>
          <a:bodyPr wrap="square" rtlCol="0">
            <a:spAutoFit/>
          </a:bodyPr>
          <a:lstStyle/>
          <a:p>
            <a:r>
              <a:rPr lang="en-US" sz="5500" dirty="0" smtClean="0">
                <a:effectLst>
                  <a:outerShdw blurRad="38100" dist="38100" dir="2700000" algn="tl">
                    <a:srgbClr val="000000">
                      <a:alpha val="43137"/>
                    </a:srgbClr>
                  </a:outerShdw>
                </a:effectLst>
                <a:latin typeface="Sketchy" pitchFamily="34" charset="0"/>
                <a:ea typeface="Tahoma" pitchFamily="34" charset="0"/>
                <a:cs typeface="Tahoma" pitchFamily="34" charset="0"/>
              </a:rPr>
              <a:t>guilt</a:t>
            </a:r>
            <a:endParaRPr lang="en-US" sz="5500" dirty="0">
              <a:effectLst>
                <a:outerShdw blurRad="38100" dist="38100" dir="2700000" algn="tl">
                  <a:srgbClr val="000000">
                    <a:alpha val="43137"/>
                  </a:srgbClr>
                </a:outerShdw>
              </a:effectLst>
              <a:latin typeface="Sketchy" pitchFamily="34" charset="0"/>
              <a:ea typeface="Tahoma" pitchFamily="34" charset="0"/>
              <a:cs typeface="Tahoma" pitchFamily="34" charset="0"/>
            </a:endParaRPr>
          </a:p>
        </p:txBody>
      </p:sp>
      <p:sp>
        <p:nvSpPr>
          <p:cNvPr id="6" name="TextBox 5"/>
          <p:cNvSpPr txBox="1"/>
          <p:nvPr/>
        </p:nvSpPr>
        <p:spPr>
          <a:xfrm>
            <a:off x="914400" y="2438400"/>
            <a:ext cx="3810000" cy="584775"/>
          </a:xfrm>
          <a:prstGeom prst="rect">
            <a:avLst/>
          </a:prstGeom>
          <a:noFill/>
        </p:spPr>
        <p:txBody>
          <a:bodyPr wrap="square" rtlCol="0">
            <a:spAutoFit/>
          </a:bodyPr>
          <a:lstStyle/>
          <a:p>
            <a:r>
              <a:rPr lang="en-US" sz="3200" dirty="0" smtClean="0">
                <a:solidFill>
                  <a:srgbClr val="FF0000"/>
                </a:solidFill>
                <a:effectLst>
                  <a:outerShdw blurRad="38100" dist="38100" dir="2700000" algn="tl">
                    <a:srgbClr val="000000">
                      <a:alpha val="43137"/>
                    </a:srgbClr>
                  </a:outerShdw>
                </a:effectLst>
                <a:latin typeface="Blueberry" pitchFamily="2" charset="0"/>
                <a:ea typeface="Tahoma" pitchFamily="34" charset="0"/>
                <a:cs typeface="Tahoma" pitchFamily="34" charset="0"/>
              </a:rPr>
              <a:t>nag</a:t>
            </a:r>
            <a:endParaRPr lang="en-US" sz="3200" dirty="0">
              <a:solidFill>
                <a:srgbClr val="FF0000"/>
              </a:solidFill>
              <a:effectLst>
                <a:outerShdw blurRad="38100" dist="38100" dir="2700000" algn="tl">
                  <a:srgbClr val="000000">
                    <a:alpha val="43137"/>
                  </a:srgbClr>
                </a:outerShdw>
              </a:effectLst>
              <a:latin typeface="Blueberry" pitchFamily="2" charset="0"/>
              <a:ea typeface="Tahoma" pitchFamily="34" charset="0"/>
              <a:cs typeface="Tahoma" pitchFamily="34" charset="0"/>
            </a:endParaRPr>
          </a:p>
        </p:txBody>
      </p:sp>
      <p:sp>
        <p:nvSpPr>
          <p:cNvPr id="7" name="TextBox 6"/>
          <p:cNvSpPr txBox="1"/>
          <p:nvPr/>
        </p:nvSpPr>
        <p:spPr>
          <a:xfrm>
            <a:off x="2438400" y="2667000"/>
            <a:ext cx="2209800" cy="1077218"/>
          </a:xfrm>
          <a:prstGeom prst="rect">
            <a:avLst/>
          </a:prstGeom>
          <a:noFill/>
        </p:spPr>
        <p:txBody>
          <a:bodyPr wrap="square" rtlCol="0">
            <a:spAutoFit/>
          </a:bodyPr>
          <a:lstStyle/>
          <a:p>
            <a:pPr algn="ctr"/>
            <a:r>
              <a:rPr lang="en-US" sz="3200" dirty="0" smtClean="0">
                <a:latin typeface="Tahoma" pitchFamily="34" charset="0"/>
                <a:ea typeface="Tahoma" pitchFamily="34" charset="0"/>
                <a:cs typeface="Tahoma" pitchFamily="34" charset="0"/>
              </a:rPr>
              <a:t>Bring up the past</a:t>
            </a:r>
            <a:endParaRPr lang="en-US" sz="3200" dirty="0">
              <a:latin typeface="Tahoma" pitchFamily="34" charset="0"/>
              <a:ea typeface="Tahoma" pitchFamily="34" charset="0"/>
              <a:cs typeface="Tahoma" pitchFamily="34" charset="0"/>
            </a:endParaRPr>
          </a:p>
        </p:txBody>
      </p:sp>
      <p:sp>
        <p:nvSpPr>
          <p:cNvPr id="8" name="TextBox 7"/>
          <p:cNvSpPr txBox="1"/>
          <p:nvPr/>
        </p:nvSpPr>
        <p:spPr>
          <a:xfrm>
            <a:off x="304800" y="3657600"/>
            <a:ext cx="3276600" cy="938719"/>
          </a:xfrm>
          <a:prstGeom prst="rect">
            <a:avLst/>
          </a:prstGeom>
          <a:noFill/>
        </p:spPr>
        <p:txBody>
          <a:bodyPr wrap="square" rtlCol="0">
            <a:spAutoFit/>
          </a:bodyPr>
          <a:lstStyle/>
          <a:p>
            <a:r>
              <a:rPr lang="en-US" sz="55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shout</a:t>
            </a:r>
            <a:endParaRPr lang="en-US" sz="55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9" name="TextBox 8"/>
          <p:cNvSpPr txBox="1"/>
          <p:nvPr/>
        </p:nvSpPr>
        <p:spPr>
          <a:xfrm>
            <a:off x="2438400" y="4343400"/>
            <a:ext cx="2590800" cy="938719"/>
          </a:xfrm>
          <a:prstGeom prst="rect">
            <a:avLst/>
          </a:prstGeom>
          <a:noFill/>
        </p:spPr>
        <p:txBody>
          <a:bodyPr wrap="square" rtlCol="0">
            <a:spAutoFit/>
          </a:bodyPr>
          <a:lstStyle/>
          <a:p>
            <a:pPr algn="ctr"/>
            <a:r>
              <a:rPr lang="en-US" sz="5500" dirty="0" smtClean="0">
                <a:solidFill>
                  <a:srgbClr val="FF0000"/>
                </a:solidFill>
                <a:effectLst>
                  <a:outerShdw blurRad="38100" dist="38100" dir="2700000" algn="tl">
                    <a:srgbClr val="000000">
                      <a:alpha val="43137"/>
                    </a:srgbClr>
                  </a:outerShdw>
                </a:effectLst>
                <a:latin typeface="Ransom" pitchFamily="82" charset="0"/>
                <a:ea typeface="Tahoma" pitchFamily="34" charset="0"/>
                <a:cs typeface="Tahoma" pitchFamily="34" charset="0"/>
              </a:rPr>
              <a:t>cry</a:t>
            </a:r>
            <a:endParaRPr lang="en-US" sz="5500" dirty="0">
              <a:solidFill>
                <a:srgbClr val="FF0000"/>
              </a:solidFill>
              <a:effectLst>
                <a:outerShdw blurRad="38100" dist="38100" dir="2700000" algn="tl">
                  <a:srgbClr val="000000">
                    <a:alpha val="43137"/>
                  </a:srgbClr>
                </a:outerShdw>
              </a:effectLst>
              <a:latin typeface="Ransom" pitchFamily="82" charset="0"/>
              <a:ea typeface="Tahoma" pitchFamily="34" charset="0"/>
              <a:cs typeface="Tahoma" pitchFamily="34" charset="0"/>
            </a:endParaRPr>
          </a:p>
        </p:txBody>
      </p:sp>
      <p:sp>
        <p:nvSpPr>
          <p:cNvPr id="10" name="TextBox 9"/>
          <p:cNvSpPr txBox="1"/>
          <p:nvPr/>
        </p:nvSpPr>
        <p:spPr>
          <a:xfrm rot="20353520">
            <a:off x="233222" y="4941143"/>
            <a:ext cx="3048000" cy="584775"/>
          </a:xfrm>
          <a:prstGeom prst="rect">
            <a:avLst/>
          </a:prstGeom>
          <a:noFill/>
        </p:spPr>
        <p:txBody>
          <a:bodyPr wrap="square" rtlCol="0">
            <a:spAutoFit/>
          </a:bodyPr>
          <a:lstStyle/>
          <a:p>
            <a:pPr algn="ctr"/>
            <a:r>
              <a:rPr lang="en-US" sz="3200" dirty="0" smtClean="0">
                <a:latin typeface="Caveman" pitchFamily="2" charset="0"/>
                <a:ea typeface="Tahoma" pitchFamily="34" charset="0"/>
                <a:cs typeface="Tahoma" pitchFamily="34" charset="0"/>
              </a:rPr>
              <a:t>threats</a:t>
            </a:r>
            <a:endParaRPr lang="en-US" sz="3200" dirty="0">
              <a:latin typeface="Caveman" pitchFamily="2" charset="0"/>
              <a:ea typeface="Tahoma" pitchFamily="34" charset="0"/>
              <a:cs typeface="Tahoma" pitchFamily="34" charset="0"/>
            </a:endParaRPr>
          </a:p>
        </p:txBody>
      </p:sp>
      <p:sp>
        <p:nvSpPr>
          <p:cNvPr id="11" name="TextBox 10"/>
          <p:cNvSpPr txBox="1"/>
          <p:nvPr/>
        </p:nvSpPr>
        <p:spPr>
          <a:xfrm>
            <a:off x="2590800" y="1600200"/>
            <a:ext cx="3733800" cy="769441"/>
          </a:xfrm>
          <a:prstGeom prst="rect">
            <a:avLst/>
          </a:prstGeom>
          <a:noFill/>
        </p:spPr>
        <p:txBody>
          <a:bodyPr wrap="square" rtlCol="0">
            <a:spAutoFit/>
          </a:bodyPr>
          <a:lstStyle/>
          <a:p>
            <a:r>
              <a:rPr lang="en-US" sz="4400" dirty="0" smtClean="0">
                <a:solidFill>
                  <a:srgbClr val="FF0000"/>
                </a:solidFill>
                <a:effectLst>
                  <a:outerShdw blurRad="38100" dist="38100" dir="2700000" algn="tl">
                    <a:srgbClr val="000000">
                      <a:alpha val="43137"/>
                    </a:srgbClr>
                  </a:outerShdw>
                </a:effectLst>
                <a:latin typeface="Cookie" pitchFamily="2" charset="0"/>
                <a:ea typeface="Tahoma" pitchFamily="34" charset="0"/>
                <a:cs typeface="Tahoma" pitchFamily="34" charset="0"/>
              </a:rPr>
              <a:t>whine</a:t>
            </a:r>
            <a:endParaRPr lang="en-US" sz="4400" dirty="0">
              <a:solidFill>
                <a:srgbClr val="FF0000"/>
              </a:solidFill>
              <a:effectLst>
                <a:outerShdw blurRad="38100" dist="38100" dir="2700000" algn="tl">
                  <a:srgbClr val="000000">
                    <a:alpha val="43137"/>
                  </a:srgbClr>
                </a:outerShdw>
              </a:effectLst>
              <a:latin typeface="Cookie" pitchFamily="2" charset="0"/>
              <a:ea typeface="Tahoma" pitchFamily="34" charset="0"/>
              <a:cs typeface="Tahoma" pitchFamily="34" charset="0"/>
            </a:endParaRPr>
          </a:p>
        </p:txBody>
      </p:sp>
      <p:pic>
        <p:nvPicPr>
          <p:cNvPr id="9218" name="Picture 2" descr="couple-fighting10[1]"/>
          <p:cNvPicPr>
            <a:picLocks noChangeAspect="1" noChangeArrowheads="1"/>
          </p:cNvPicPr>
          <p:nvPr/>
        </p:nvPicPr>
        <p:blipFill>
          <a:blip r:embed="rId2" cstate="print"/>
          <a:srcRect/>
          <a:stretch>
            <a:fillRect/>
          </a:stretch>
        </p:blipFill>
        <p:spPr bwMode="auto">
          <a:xfrm>
            <a:off x="4800600" y="1447800"/>
            <a:ext cx="4144945" cy="3810000"/>
          </a:xfrm>
          <a:prstGeom prst="rect">
            <a:avLst/>
          </a:prstGeom>
          <a:noFill/>
          <a:ln w="9525" algn="in">
            <a:noFill/>
            <a:miter lim="800000"/>
            <a:headEnd/>
            <a:tailEnd/>
          </a:ln>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ultimedia\A_Original\135_A_Juice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990600" y="914400"/>
            <a:ext cx="7467600" cy="954107"/>
          </a:xfrm>
          <a:prstGeom prst="rect">
            <a:avLst/>
          </a:prstGeom>
          <a:noFill/>
        </p:spPr>
        <p:txBody>
          <a:bodyPr wrap="square" rtlCol="0">
            <a:spAutoFit/>
          </a:bodyPr>
          <a:lstStyle/>
          <a:p>
            <a:r>
              <a:rPr lang="en-US" sz="2800" dirty="0" err="1" smtClean="0">
                <a:solidFill>
                  <a:schemeClr val="bg1"/>
                </a:solidFill>
                <a:latin typeface="Tahoma" pitchFamily="34" charset="0"/>
                <a:ea typeface="Tahoma" pitchFamily="34" charset="0"/>
                <a:cs typeface="Tahoma" pitchFamily="34" charset="0"/>
              </a:rPr>
              <a:t>Prov</a:t>
            </a:r>
            <a:r>
              <a:rPr lang="en-US" sz="2800" dirty="0" smtClean="0">
                <a:solidFill>
                  <a:schemeClr val="bg1"/>
                </a:solidFill>
                <a:latin typeface="Tahoma" pitchFamily="34" charset="0"/>
                <a:ea typeface="Tahoma" pitchFamily="34" charset="0"/>
                <a:cs typeface="Tahoma" pitchFamily="34" charset="0"/>
              </a:rPr>
              <a:t> 15:1 “A gentle answer turns away wrath, but a harsh word stirs up anger.”</a:t>
            </a:r>
            <a:endParaRPr lang="en-US" sz="2800" dirty="0">
              <a:solidFill>
                <a:schemeClr val="bg1"/>
              </a:solidFill>
              <a:latin typeface="Tahoma" pitchFamily="34" charset="0"/>
              <a:ea typeface="Tahoma" pitchFamily="34" charset="0"/>
              <a:cs typeface="Tahoma" pitchFamily="34" charset="0"/>
            </a:endParaRPr>
          </a:p>
        </p:txBody>
      </p:sp>
      <p:sp>
        <p:nvSpPr>
          <p:cNvPr id="6" name="TextBox 5"/>
          <p:cNvSpPr txBox="1"/>
          <p:nvPr/>
        </p:nvSpPr>
        <p:spPr>
          <a:xfrm>
            <a:off x="838200" y="1981200"/>
            <a:ext cx="7620000" cy="1384995"/>
          </a:xfrm>
          <a:prstGeom prst="rect">
            <a:avLst/>
          </a:prstGeom>
          <a:noFill/>
        </p:spPr>
        <p:txBody>
          <a:bodyPr wrap="square" rtlCol="0">
            <a:spAutoFit/>
          </a:bodyPr>
          <a:lstStyle/>
          <a:p>
            <a:r>
              <a:rPr lang="en-US" sz="28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17:14 “The beginning of strife is like letting out water, so abandon the quarrel before it breaks out.”</a:t>
            </a:r>
            <a:endParaRPr lang="en-US" sz="28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762000" y="3389293"/>
            <a:ext cx="7620000" cy="954107"/>
          </a:xfrm>
          <a:prstGeom prst="rect">
            <a:avLst/>
          </a:prstGeom>
          <a:noFill/>
        </p:spPr>
        <p:txBody>
          <a:bodyPr wrap="square" rtlCol="0">
            <a:spAutoFit/>
          </a:bodyPr>
          <a:lstStyle/>
          <a:p>
            <a:r>
              <a:rPr lang="en-US" sz="2800" dirty="0" smtClean="0">
                <a:solidFill>
                  <a:srgbClr val="00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25:23 “The north wind brings forth rain, and a backbiting tongue, an angry countenance.”</a:t>
            </a:r>
            <a:endParaRPr lang="en-US" sz="2800" dirty="0">
              <a:solidFill>
                <a:srgbClr val="00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TextBox 7"/>
          <p:cNvSpPr txBox="1"/>
          <p:nvPr/>
        </p:nvSpPr>
        <p:spPr>
          <a:xfrm>
            <a:off x="762000" y="4684693"/>
            <a:ext cx="7543800"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29:22 “An angry man stirs up strife, and a hot-tempered man abounds in transgression.”</a:t>
            </a:r>
            <a:endParaRPr lang="en-US" sz="28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9" name="Picture 2" descr="8490995_dccd2dd723[1]"/>
          <p:cNvPicPr>
            <a:picLocks noChangeAspect="1" noChangeArrowheads="1"/>
          </p:cNvPicPr>
          <p:nvPr/>
        </p:nvPicPr>
        <p:blipFill>
          <a:blip r:embed="rId3" cstate="print"/>
          <a:srcRect/>
          <a:stretch>
            <a:fillRect/>
          </a:stretch>
        </p:blipFill>
        <p:spPr bwMode="auto">
          <a:xfrm>
            <a:off x="8077200" y="0"/>
            <a:ext cx="990600" cy="990600"/>
          </a:xfrm>
          <a:prstGeom prst="rect">
            <a:avLst/>
          </a:prstGeom>
          <a:noFill/>
          <a:ln w="9525" algn="in">
            <a:noFill/>
            <a:miter lim="800000"/>
            <a:headEnd/>
            <a:tailEnd/>
          </a:ln>
          <a:effectLst/>
        </p:spPr>
      </p:pic>
      <p:pic>
        <p:nvPicPr>
          <p:cNvPr id="10" name="Picture 2" descr="8490995_dccd2dd723[1]"/>
          <p:cNvPicPr>
            <a:picLocks noChangeAspect="1" noChangeArrowheads="1"/>
          </p:cNvPicPr>
          <p:nvPr/>
        </p:nvPicPr>
        <p:blipFill>
          <a:blip r:embed="rId3" cstate="print"/>
          <a:srcRect/>
          <a:stretch>
            <a:fillRect/>
          </a:stretch>
        </p:blipFill>
        <p:spPr bwMode="auto">
          <a:xfrm>
            <a:off x="152400" y="5715000"/>
            <a:ext cx="990600" cy="990600"/>
          </a:xfrm>
          <a:prstGeom prst="rect">
            <a:avLst/>
          </a:prstGeom>
          <a:noFill/>
          <a:ln w="9525" algn="in">
            <a:noFill/>
            <a:miter lim="800000"/>
            <a:headEnd/>
            <a:tailEnd/>
          </a:ln>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53251_military_snapshots_5[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2" name="TextBox 1"/>
          <p:cNvSpPr txBox="1"/>
          <p:nvPr/>
        </p:nvSpPr>
        <p:spPr>
          <a:xfrm>
            <a:off x="3048000" y="76200"/>
            <a:ext cx="5943600" cy="1415772"/>
          </a:xfrm>
          <a:prstGeom prst="rect">
            <a:avLst/>
          </a:prstGeom>
          <a:noFill/>
        </p:spPr>
        <p:txBody>
          <a:bodyPr wrap="square" rtlCol="0">
            <a:spAutoFit/>
          </a:bodyPr>
          <a:lstStyle/>
          <a:p>
            <a:r>
              <a:rPr lang="en-US" sz="43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3. Men take on the role of the Point Man</a:t>
            </a:r>
            <a:endParaRPr lang="en-US" sz="43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TextBox 2"/>
          <p:cNvSpPr txBox="1"/>
          <p:nvPr/>
        </p:nvSpPr>
        <p:spPr>
          <a:xfrm>
            <a:off x="2971800" y="1752600"/>
            <a:ext cx="5943600"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Men are the eyes and ears of the home</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304800" y="3225225"/>
            <a:ext cx="92202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They are to be the spiritual leaders of the home</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ultimedia\A_Original\018_A_BonusDrop.jpg"/>
          <p:cNvPicPr>
            <a:picLocks noChangeAspect="1" noChangeArrowheads="1"/>
          </p:cNvPicPr>
          <p:nvPr/>
        </p:nvPicPr>
        <p:blipFill>
          <a:blip r:embed="rId2" cstate="print"/>
          <a:srcRect/>
          <a:stretch>
            <a:fillRect/>
          </a:stretch>
        </p:blipFill>
        <p:spPr bwMode="auto">
          <a:xfrm>
            <a:off x="0" y="-3175"/>
            <a:ext cx="9144000" cy="6862763"/>
          </a:xfrm>
          <a:prstGeom prst="rect">
            <a:avLst/>
          </a:prstGeom>
          <a:noFill/>
        </p:spPr>
      </p:pic>
      <p:sp>
        <p:nvSpPr>
          <p:cNvPr id="2" name="TextBox 1"/>
          <p:cNvSpPr txBox="1"/>
          <p:nvPr/>
        </p:nvSpPr>
        <p:spPr>
          <a:xfrm>
            <a:off x="1524000" y="228600"/>
            <a:ext cx="5334000" cy="584775"/>
          </a:xfrm>
          <a:prstGeom prst="rect">
            <a:avLst/>
          </a:prstGeom>
          <a:solidFill>
            <a:srgbClr val="006600"/>
          </a:solidFill>
        </p:spPr>
        <p:txBody>
          <a:bodyPr wrap="square" rtlCol="0">
            <a:spAutoFit/>
          </a:bodyPr>
          <a:lstStyle/>
          <a:p>
            <a:pPr algn="ctr"/>
            <a:r>
              <a:rPr lang="en-US" sz="3200" dirty="0" smtClean="0">
                <a:solidFill>
                  <a:srgbClr val="00FF00"/>
                </a:solidFill>
                <a:effectLst>
                  <a:outerShdw blurRad="38100" dist="38100" dir="2700000" algn="tl">
                    <a:srgbClr val="000000">
                      <a:alpha val="43137"/>
                    </a:srgbClr>
                  </a:outerShdw>
                </a:effectLst>
                <a:latin typeface="Stencil" pitchFamily="82" charset="0"/>
              </a:rPr>
              <a:t>The point man</a:t>
            </a:r>
            <a:endParaRPr lang="en-US" sz="3200" dirty="0">
              <a:solidFill>
                <a:srgbClr val="00FF00"/>
              </a:solidFill>
              <a:effectLst>
                <a:outerShdw blurRad="38100" dist="38100" dir="2700000" algn="tl">
                  <a:srgbClr val="000000">
                    <a:alpha val="43137"/>
                  </a:srgbClr>
                </a:outerShdw>
              </a:effectLst>
              <a:latin typeface="Stencil" pitchFamily="82" charset="0"/>
            </a:endParaRPr>
          </a:p>
        </p:txBody>
      </p:sp>
      <p:sp>
        <p:nvSpPr>
          <p:cNvPr id="3" name="TextBox 2"/>
          <p:cNvSpPr txBox="1"/>
          <p:nvPr/>
        </p:nvSpPr>
        <p:spPr>
          <a:xfrm>
            <a:off x="304800" y="8382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Sacrifices what he wants for what is best for 	the family</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304800" y="2057400"/>
            <a:ext cx="8305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Not put family in unnecessary danger</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228600" y="3200400"/>
            <a:ext cx="84582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Must be sharp, alert and attentive to what is 	going on at home</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304800" y="4444425"/>
            <a:ext cx="7772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Understands the enemy is near</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Multimedia\A_Original\088_A_Theme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381000" y="228600"/>
            <a:ext cx="8458200" cy="1077218"/>
          </a:xfrm>
          <a:prstGeom prst="rect">
            <a:avLst/>
          </a:prstGeom>
          <a:noFill/>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Maiandra GD" pitchFamily="34" charset="0"/>
              </a:rPr>
              <a:t>One and one equal one when a man and a woman are walking with the Lord</a:t>
            </a:r>
            <a:endParaRPr lang="en-US" sz="3200" b="1" i="1" dirty="0">
              <a:solidFill>
                <a:schemeClr val="bg1"/>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051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2133600" y="228600"/>
            <a:ext cx="6781800" cy="754053"/>
          </a:xfrm>
          <a:prstGeom prst="rect">
            <a:avLst/>
          </a:prstGeom>
          <a:noFill/>
        </p:spPr>
        <p:txBody>
          <a:bodyPr wrap="square" rtlCol="0">
            <a:spAutoFit/>
          </a:bodyPr>
          <a:lstStyle/>
          <a:p>
            <a:r>
              <a:rPr lang="en-US" sz="4300" b="1" dirty="0" smtClean="0">
                <a:solidFill>
                  <a:schemeClr val="bg1"/>
                </a:solidFill>
                <a:effectLst>
                  <a:outerShdw blurRad="38100" dist="38100" dir="2700000" algn="tl">
                    <a:srgbClr val="000000">
                      <a:alpha val="43137"/>
                    </a:srgbClr>
                  </a:outerShdw>
                </a:effectLst>
                <a:latin typeface="Maiandra GD" pitchFamily="34" charset="0"/>
              </a:rPr>
              <a:t>Gen  2:18-25</a:t>
            </a:r>
            <a:endParaRPr lang="en-US" sz="4300" b="1" dirty="0">
              <a:solidFill>
                <a:schemeClr val="bg1"/>
              </a:solidFill>
              <a:effectLst>
                <a:outerShdw blurRad="38100" dist="38100" dir="2700000" algn="tl">
                  <a:srgbClr val="000000">
                    <a:alpha val="43137"/>
                  </a:srgbClr>
                </a:outerShdw>
              </a:effectLst>
              <a:latin typeface="Maiandra GD" pitchFamily="34" charset="0"/>
            </a:endParaRPr>
          </a:p>
        </p:txBody>
      </p:sp>
      <p:pic>
        <p:nvPicPr>
          <p:cNvPr id="4" name="Picture 3" descr="Bible 1.jpg"/>
          <p:cNvPicPr>
            <a:picLocks noChangeAspect="1"/>
          </p:cNvPicPr>
          <p:nvPr/>
        </p:nvPicPr>
        <p:blipFill>
          <a:blip r:embed="rId3" cstate="print"/>
          <a:stretch>
            <a:fillRect/>
          </a:stretch>
        </p:blipFill>
        <p:spPr>
          <a:xfrm>
            <a:off x="3962400" y="3962400"/>
            <a:ext cx="4343400" cy="2895600"/>
          </a:xfrm>
          <a:prstGeom prst="ellipse">
            <a:avLst/>
          </a:prstGeom>
          <a:ln>
            <a:noFill/>
          </a:ln>
          <a:effectLst>
            <a:softEdge rad="112500"/>
          </a:effectLst>
        </p:spPr>
      </p:pic>
      <p:sp>
        <p:nvSpPr>
          <p:cNvPr id="5" name="TextBox 4"/>
          <p:cNvSpPr txBox="1"/>
          <p:nvPr/>
        </p:nvSpPr>
        <p:spPr>
          <a:xfrm>
            <a:off x="1905000" y="1371600"/>
            <a:ext cx="6553200" cy="584775"/>
          </a:xfrm>
          <a:prstGeom prst="rect">
            <a:avLst/>
          </a:prstGeom>
          <a:noFill/>
        </p:spPr>
        <p:txBody>
          <a:bodyPr wrap="square" rtlCol="0">
            <a:spAutoFit/>
          </a:bodyPr>
          <a:lstStyle/>
          <a:p>
            <a:pPr>
              <a:buFont typeface="Arial" pitchFamily="34" charset="0"/>
              <a:buChar char="•"/>
            </a:pPr>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Defining elements of marriage</a:t>
            </a:r>
            <a:endParaRPr lang="en-US" sz="32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1600200" y="2286000"/>
            <a:ext cx="7010400" cy="584775"/>
          </a:xfrm>
          <a:prstGeom prst="rect">
            <a:avLst/>
          </a:prstGeom>
          <a:noFill/>
        </p:spPr>
        <p:txBody>
          <a:bodyPr wrap="square" rtlCol="0">
            <a:spAutoFit/>
          </a:bodyPr>
          <a:lstStyle/>
          <a:p>
            <a:pPr>
              <a:buFont typeface="Arial" pitchFamily="34" charset="0"/>
              <a:buChar char="•"/>
            </a:pPr>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Purpose of marriage</a:t>
            </a:r>
            <a:endParaRPr lang="en-US" sz="32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b="1" i="1" dirty="0" smtClean="0">
                <a:effectLst>
                  <a:outerShdw blurRad="38100" dist="38100" dir="2700000" algn="tl">
                    <a:srgbClr val="000000">
                      <a:alpha val="43137"/>
                    </a:srgbClr>
                  </a:outerShdw>
                </a:effectLst>
              </a:rPr>
              <a:t>The Principle of the Triangle</a:t>
            </a:r>
          </a:p>
        </p:txBody>
      </p:sp>
      <p:sp>
        <p:nvSpPr>
          <p:cNvPr id="18435" name="Isosceles Triangle 3"/>
          <p:cNvSpPr>
            <a:spLocks noChangeArrowheads="1"/>
          </p:cNvSpPr>
          <p:nvPr/>
        </p:nvSpPr>
        <p:spPr bwMode="auto">
          <a:xfrm>
            <a:off x="2209800" y="2133600"/>
            <a:ext cx="4419600" cy="3886200"/>
          </a:xfrm>
          <a:prstGeom prst="triangle">
            <a:avLst>
              <a:gd name="adj" fmla="val 50000"/>
            </a:avLst>
          </a:prstGeom>
          <a:solidFill>
            <a:srgbClr val="FFFF00"/>
          </a:solidFill>
          <a:ln w="9525" algn="ctr">
            <a:solidFill>
              <a:schemeClr val="tx1"/>
            </a:solidFill>
            <a:round/>
            <a:headEnd/>
            <a:tailEnd/>
          </a:ln>
        </p:spPr>
        <p:txBody>
          <a:bodyPr/>
          <a:lstStyle/>
          <a:p>
            <a:endParaRPr lang="en-US"/>
          </a:p>
        </p:txBody>
      </p:sp>
      <p:sp>
        <p:nvSpPr>
          <p:cNvPr id="6" name="Up Arrow 5"/>
          <p:cNvSpPr>
            <a:spLocks noChangeArrowheads="1"/>
          </p:cNvSpPr>
          <p:nvPr/>
        </p:nvSpPr>
        <p:spPr bwMode="auto">
          <a:xfrm rot="1888162">
            <a:off x="2913063" y="2606675"/>
            <a:ext cx="762000" cy="1447800"/>
          </a:xfrm>
          <a:prstGeom prst="upArrow">
            <a:avLst>
              <a:gd name="adj1" fmla="val 50000"/>
              <a:gd name="adj2" fmla="val 49998"/>
            </a:avLst>
          </a:prstGeom>
          <a:solidFill>
            <a:srgbClr val="FF0000"/>
          </a:solidFill>
          <a:ln w="9525" algn="ctr">
            <a:solidFill>
              <a:schemeClr val="tx1"/>
            </a:solidFill>
            <a:round/>
            <a:headEnd/>
            <a:tailEnd/>
          </a:ln>
        </p:spPr>
        <p:txBody>
          <a:bodyPr/>
          <a:lstStyle/>
          <a:p>
            <a:endParaRPr lang="en-US"/>
          </a:p>
        </p:txBody>
      </p:sp>
      <p:sp>
        <p:nvSpPr>
          <p:cNvPr id="8" name="Up Arrow 7"/>
          <p:cNvSpPr>
            <a:spLocks noChangeArrowheads="1"/>
          </p:cNvSpPr>
          <p:nvPr/>
        </p:nvSpPr>
        <p:spPr bwMode="auto">
          <a:xfrm rot="-1827548">
            <a:off x="5210175" y="2505075"/>
            <a:ext cx="762000" cy="1520825"/>
          </a:xfrm>
          <a:prstGeom prst="upArrow">
            <a:avLst>
              <a:gd name="adj1" fmla="val 50000"/>
              <a:gd name="adj2" fmla="val 49979"/>
            </a:avLst>
          </a:prstGeom>
          <a:solidFill>
            <a:srgbClr val="FF0000"/>
          </a:solidFill>
          <a:ln w="9525" algn="ctr">
            <a:solidFill>
              <a:schemeClr val="tx1"/>
            </a:solidFill>
            <a:round/>
            <a:headEnd/>
            <a:tailEnd/>
          </a:ln>
        </p:spPr>
        <p:txBody>
          <a:bodyPr/>
          <a:lstStyle/>
          <a:p>
            <a:endParaRPr lang="en-US"/>
          </a:p>
        </p:txBody>
      </p:sp>
      <p:sp>
        <p:nvSpPr>
          <p:cNvPr id="9" name="Left-Right Arrow 8"/>
          <p:cNvSpPr>
            <a:spLocks noChangeArrowheads="1"/>
          </p:cNvSpPr>
          <p:nvPr/>
        </p:nvSpPr>
        <p:spPr bwMode="auto">
          <a:xfrm>
            <a:off x="2895600" y="5029200"/>
            <a:ext cx="3124200" cy="762000"/>
          </a:xfrm>
          <a:prstGeom prst="leftRightArrow">
            <a:avLst>
              <a:gd name="adj1" fmla="val 50000"/>
              <a:gd name="adj2" fmla="val 49997"/>
            </a:avLst>
          </a:prstGeom>
          <a:solidFill>
            <a:srgbClr val="00FFFF"/>
          </a:solidFill>
          <a:ln w="9525" algn="ctr">
            <a:solidFill>
              <a:schemeClr val="tx1"/>
            </a:solidFill>
            <a:round/>
            <a:headEnd/>
            <a:tailEnd/>
          </a:ln>
        </p:spPr>
        <p:txBody>
          <a:bodyPr/>
          <a:lstStyle/>
          <a:p>
            <a:endParaRPr lang="en-US"/>
          </a:p>
        </p:txBody>
      </p:sp>
      <p:sp>
        <p:nvSpPr>
          <p:cNvPr id="10" name="Left-Right Arrow 9"/>
          <p:cNvSpPr>
            <a:spLocks noChangeArrowheads="1"/>
          </p:cNvSpPr>
          <p:nvPr/>
        </p:nvSpPr>
        <p:spPr bwMode="auto">
          <a:xfrm>
            <a:off x="3886200" y="3048000"/>
            <a:ext cx="990600" cy="609600"/>
          </a:xfrm>
          <a:prstGeom prst="leftRightArrow">
            <a:avLst>
              <a:gd name="adj1" fmla="val 50000"/>
              <a:gd name="adj2" fmla="val 49999"/>
            </a:avLst>
          </a:prstGeom>
          <a:solidFill>
            <a:srgbClr val="FF0000"/>
          </a:solidFill>
          <a:ln w="9525" algn="ctr">
            <a:solidFill>
              <a:schemeClr val="tx1"/>
            </a:solidFill>
            <a:round/>
            <a:headEnd/>
            <a:tailEnd/>
          </a:ln>
        </p:spPr>
        <p:txBody>
          <a:bodyPr/>
          <a:lstStyle/>
          <a:p>
            <a:endParaRPr lang="en-US"/>
          </a:p>
        </p:txBody>
      </p:sp>
      <p:sp>
        <p:nvSpPr>
          <p:cNvPr id="18440" name="TextBox 10"/>
          <p:cNvSpPr txBox="1">
            <a:spLocks noChangeArrowheads="1"/>
          </p:cNvSpPr>
          <p:nvPr/>
        </p:nvSpPr>
        <p:spPr bwMode="auto">
          <a:xfrm>
            <a:off x="3429000" y="1447800"/>
            <a:ext cx="1981200" cy="830263"/>
          </a:xfrm>
          <a:prstGeom prst="rect">
            <a:avLst/>
          </a:prstGeom>
          <a:noFill/>
          <a:ln w="9525">
            <a:noFill/>
            <a:miter lim="800000"/>
            <a:headEnd/>
            <a:tailEnd/>
          </a:ln>
        </p:spPr>
        <p:txBody>
          <a:bodyPr>
            <a:spAutoFit/>
          </a:bodyPr>
          <a:lstStyle/>
          <a:p>
            <a:pPr algn="ctr"/>
            <a:r>
              <a:rPr lang="en-US" sz="4800">
                <a:latin typeface="Stone Temple SF" pitchFamily="2" charset="0"/>
              </a:rPr>
              <a:t>God</a:t>
            </a:r>
          </a:p>
        </p:txBody>
      </p:sp>
      <p:sp>
        <p:nvSpPr>
          <p:cNvPr id="12" name="TextBox 11"/>
          <p:cNvSpPr txBox="1"/>
          <p:nvPr/>
        </p:nvSpPr>
        <p:spPr>
          <a:xfrm>
            <a:off x="914400" y="5867400"/>
            <a:ext cx="2133600" cy="630238"/>
          </a:xfrm>
          <a:prstGeom prst="rect">
            <a:avLst/>
          </a:prstGeom>
          <a:noFill/>
        </p:spPr>
        <p:txBody>
          <a:bodyPr>
            <a:spAutoFit/>
          </a:bodyPr>
          <a:lstStyle/>
          <a:p>
            <a:pPr algn="ctr">
              <a:defRPr/>
            </a:pPr>
            <a:r>
              <a:rPr lang="en-US" sz="3500" dirty="0">
                <a:effectLst>
                  <a:outerShdw blurRad="38100" dist="38100" dir="2700000" algn="tl">
                    <a:srgbClr val="000000">
                      <a:alpha val="43137"/>
                    </a:srgbClr>
                  </a:outerShdw>
                </a:effectLst>
                <a:latin typeface="Arial" charset="0"/>
              </a:rPr>
              <a:t>Man</a:t>
            </a:r>
          </a:p>
        </p:txBody>
      </p:sp>
      <p:sp>
        <p:nvSpPr>
          <p:cNvPr id="13" name="TextBox 12"/>
          <p:cNvSpPr txBox="1"/>
          <p:nvPr/>
        </p:nvSpPr>
        <p:spPr>
          <a:xfrm>
            <a:off x="6324600" y="5943600"/>
            <a:ext cx="1905000" cy="630238"/>
          </a:xfrm>
          <a:prstGeom prst="rect">
            <a:avLst/>
          </a:prstGeom>
          <a:noFill/>
        </p:spPr>
        <p:txBody>
          <a:bodyPr>
            <a:spAutoFit/>
          </a:bodyPr>
          <a:lstStyle/>
          <a:p>
            <a:pPr>
              <a:defRPr/>
            </a:pPr>
            <a:r>
              <a:rPr lang="en-US" sz="3500" dirty="0">
                <a:effectLst>
                  <a:outerShdw blurRad="38100" dist="38100" dir="2700000" algn="tl">
                    <a:srgbClr val="000000">
                      <a:alpha val="43137"/>
                    </a:srgbClr>
                  </a:outerShdw>
                </a:effectLst>
                <a:latin typeface="Arial" charset="0"/>
              </a:rPr>
              <a:t>Woman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051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2133600" y="228600"/>
            <a:ext cx="6781800" cy="754053"/>
          </a:xfrm>
          <a:prstGeom prst="rect">
            <a:avLst/>
          </a:prstGeom>
          <a:noFill/>
        </p:spPr>
        <p:txBody>
          <a:bodyPr wrap="square" rtlCol="0">
            <a:spAutoFit/>
          </a:bodyPr>
          <a:lstStyle/>
          <a:p>
            <a:r>
              <a:rPr lang="en-US" sz="4300" b="1" dirty="0" smtClean="0">
                <a:solidFill>
                  <a:schemeClr val="bg1"/>
                </a:solidFill>
                <a:effectLst>
                  <a:outerShdw blurRad="38100" dist="38100" dir="2700000" algn="tl">
                    <a:srgbClr val="000000">
                      <a:alpha val="43137"/>
                    </a:srgbClr>
                  </a:outerShdw>
                </a:effectLst>
                <a:latin typeface="Maiandra GD" pitchFamily="34" charset="0"/>
              </a:rPr>
              <a:t>Gen  2:18-25</a:t>
            </a:r>
            <a:endParaRPr lang="en-US" sz="4300" b="1" dirty="0">
              <a:solidFill>
                <a:schemeClr val="bg1"/>
              </a:solidFill>
              <a:effectLst>
                <a:outerShdw blurRad="38100" dist="38100" dir="2700000" algn="tl">
                  <a:srgbClr val="000000">
                    <a:alpha val="43137"/>
                  </a:srgbClr>
                </a:outerShdw>
              </a:effectLst>
              <a:latin typeface="Maiandra GD" pitchFamily="34" charset="0"/>
            </a:endParaRPr>
          </a:p>
        </p:txBody>
      </p:sp>
      <p:pic>
        <p:nvPicPr>
          <p:cNvPr id="4" name="Picture 3" descr="Bible 1.jpg"/>
          <p:cNvPicPr>
            <a:picLocks noChangeAspect="1"/>
          </p:cNvPicPr>
          <p:nvPr/>
        </p:nvPicPr>
        <p:blipFill>
          <a:blip r:embed="rId3" cstate="print"/>
          <a:stretch>
            <a:fillRect/>
          </a:stretch>
        </p:blipFill>
        <p:spPr>
          <a:xfrm>
            <a:off x="3962400" y="3962400"/>
            <a:ext cx="4343400" cy="2895600"/>
          </a:xfrm>
          <a:prstGeom prst="ellipse">
            <a:avLst/>
          </a:prstGeom>
          <a:ln>
            <a:noFill/>
          </a:ln>
          <a:effectLst>
            <a:softEdge rad="112500"/>
          </a:effectLst>
        </p:spPr>
      </p:pic>
      <p:sp>
        <p:nvSpPr>
          <p:cNvPr id="5" name="TextBox 4"/>
          <p:cNvSpPr txBox="1"/>
          <p:nvPr/>
        </p:nvSpPr>
        <p:spPr>
          <a:xfrm>
            <a:off x="1905000" y="1371600"/>
            <a:ext cx="6553200" cy="584775"/>
          </a:xfrm>
          <a:prstGeom prst="rect">
            <a:avLst/>
          </a:prstGeom>
          <a:noFill/>
        </p:spPr>
        <p:txBody>
          <a:bodyPr wrap="square" rtlCol="0">
            <a:spAutoFit/>
          </a:bodyPr>
          <a:lstStyle/>
          <a:p>
            <a:pPr>
              <a:buFont typeface="Arial" pitchFamily="34" charset="0"/>
              <a:buChar char="•"/>
            </a:pPr>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Defining elements of marriage</a:t>
            </a:r>
            <a:endParaRPr lang="en-US" sz="32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1600200" y="2286000"/>
            <a:ext cx="7010400" cy="584775"/>
          </a:xfrm>
          <a:prstGeom prst="rect">
            <a:avLst/>
          </a:prstGeom>
          <a:noFill/>
        </p:spPr>
        <p:txBody>
          <a:bodyPr wrap="square" rtlCol="0">
            <a:spAutoFit/>
          </a:bodyPr>
          <a:lstStyle/>
          <a:p>
            <a:pPr>
              <a:buFont typeface="Arial" pitchFamily="34" charset="0"/>
              <a:buChar char="•"/>
            </a:pPr>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Purpose of marriage</a:t>
            </a:r>
            <a:endParaRPr lang="en-US" sz="32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1981200" y="3200400"/>
            <a:ext cx="6629400" cy="584775"/>
          </a:xfrm>
          <a:prstGeom prst="rect">
            <a:avLst/>
          </a:prstGeom>
          <a:noFill/>
        </p:spPr>
        <p:txBody>
          <a:bodyPr wrap="square" rtlCol="0">
            <a:spAutoFit/>
          </a:bodyPr>
          <a:lstStyle/>
          <a:p>
            <a:pPr>
              <a:buFont typeface="Arial" pitchFamily="34" charset="0"/>
              <a:buChar char="•"/>
            </a:pPr>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Mathematics of marriage</a:t>
            </a:r>
            <a:endParaRPr lang="en-US" sz="32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467600" cy="830997"/>
          </a:xfrm>
          <a:prstGeom prst="rect">
            <a:avLst/>
          </a:prstGeom>
          <a:noFill/>
        </p:spPr>
        <p:txBody>
          <a:bodyPr wrap="square" rtlCol="0">
            <a:spAutoFit/>
          </a:bodyPr>
          <a:lstStyle/>
          <a:p>
            <a:pPr algn="ctr"/>
            <a:r>
              <a:rPr lang="en-US" sz="4800" dirty="0" smtClean="0">
                <a:solidFill>
                  <a:srgbClr val="FF0000"/>
                </a:solidFill>
                <a:effectLst>
                  <a:outerShdw blurRad="38100" dist="38100" dir="2700000" algn="tl">
                    <a:srgbClr val="000000">
                      <a:alpha val="43137"/>
                    </a:srgbClr>
                  </a:outerShdw>
                </a:effectLst>
                <a:latin typeface="PP Handwriting" pitchFamily="2" charset="0"/>
                <a:ea typeface="Tahoma" pitchFamily="34" charset="0"/>
                <a:cs typeface="Tahoma" pitchFamily="34" charset="0"/>
              </a:rPr>
              <a:t>The Mathematics of Marriage</a:t>
            </a:r>
            <a:endParaRPr lang="en-US" sz="4800" dirty="0">
              <a:solidFill>
                <a:srgbClr val="FF0000"/>
              </a:solidFill>
              <a:effectLst>
                <a:outerShdw blurRad="38100" dist="38100" dir="2700000" algn="tl">
                  <a:srgbClr val="000000">
                    <a:alpha val="43137"/>
                  </a:srgbClr>
                </a:outerShdw>
              </a:effectLst>
              <a:latin typeface="PP Handwriting" pitchFamily="2" charset="0"/>
              <a:ea typeface="Tahoma" pitchFamily="34" charset="0"/>
              <a:cs typeface="Tahoma" pitchFamily="34" charset="0"/>
            </a:endParaRPr>
          </a:p>
        </p:txBody>
      </p:sp>
      <p:sp>
        <p:nvSpPr>
          <p:cNvPr id="3" name="TextBox 2"/>
          <p:cNvSpPr txBox="1"/>
          <p:nvPr/>
        </p:nvSpPr>
        <p:spPr>
          <a:xfrm>
            <a:off x="1752600" y="1066800"/>
            <a:ext cx="48768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PP Handwriting" pitchFamily="2" charset="0"/>
              </a:rPr>
              <a:t>One </a:t>
            </a:r>
            <a:r>
              <a:rPr lang="en-US" sz="4000" dirty="0" smtClean="0">
                <a:solidFill>
                  <a:srgbClr val="00B0F0"/>
                </a:solidFill>
                <a:effectLst>
                  <a:outerShdw blurRad="38100" dist="38100" dir="2700000" algn="tl">
                    <a:srgbClr val="000000">
                      <a:alpha val="43137"/>
                    </a:srgbClr>
                  </a:outerShdw>
                </a:effectLst>
                <a:latin typeface="PP Handwriting" pitchFamily="2" charset="0"/>
              </a:rPr>
              <a:t>&amp;</a:t>
            </a:r>
            <a:r>
              <a:rPr lang="en-US" sz="4000" dirty="0" smtClean="0">
                <a:effectLst>
                  <a:outerShdw blurRad="38100" dist="38100" dir="2700000" algn="tl">
                    <a:srgbClr val="000000">
                      <a:alpha val="43137"/>
                    </a:srgbClr>
                  </a:outerShdw>
                </a:effectLst>
                <a:latin typeface="PP Handwriting" pitchFamily="2" charset="0"/>
              </a:rPr>
              <a:t> One </a:t>
            </a:r>
            <a:r>
              <a:rPr lang="en-US" sz="4000" dirty="0" smtClean="0">
                <a:solidFill>
                  <a:srgbClr val="00B0F0"/>
                </a:solidFill>
                <a:effectLst>
                  <a:outerShdw blurRad="38100" dist="38100" dir="2700000" algn="tl">
                    <a:srgbClr val="000000">
                      <a:alpha val="43137"/>
                    </a:srgbClr>
                  </a:outerShdw>
                </a:effectLst>
                <a:latin typeface="PP Handwriting" pitchFamily="2" charset="0"/>
              </a:rPr>
              <a:t>=</a:t>
            </a:r>
            <a:r>
              <a:rPr lang="en-US" sz="4000" dirty="0" smtClean="0">
                <a:effectLst>
                  <a:outerShdw blurRad="38100" dist="38100" dir="2700000" algn="tl">
                    <a:srgbClr val="000000">
                      <a:alpha val="43137"/>
                    </a:srgbClr>
                  </a:outerShdw>
                </a:effectLst>
                <a:latin typeface="PP Handwriting" pitchFamily="2" charset="0"/>
              </a:rPr>
              <a:t> One</a:t>
            </a:r>
            <a:endParaRPr lang="en-US" sz="4000" dirty="0">
              <a:effectLst>
                <a:outerShdw blurRad="38100" dist="38100" dir="2700000" algn="tl">
                  <a:srgbClr val="000000">
                    <a:alpha val="43137"/>
                  </a:srgbClr>
                </a:outerShdw>
              </a:effectLst>
              <a:latin typeface="PP Handwriting" pitchFamily="2" charset="0"/>
            </a:endParaRPr>
          </a:p>
        </p:txBody>
      </p:sp>
      <p:pic>
        <p:nvPicPr>
          <p:cNvPr id="1026" name="Picture 2" descr="numbers"/>
          <p:cNvPicPr>
            <a:picLocks noChangeAspect="1" noChangeArrowheads="1"/>
          </p:cNvPicPr>
          <p:nvPr/>
        </p:nvPicPr>
        <p:blipFill>
          <a:blip r:embed="rId2" cstate="print"/>
          <a:srcRect/>
          <a:stretch>
            <a:fillRect/>
          </a:stretch>
        </p:blipFill>
        <p:spPr bwMode="auto">
          <a:xfrm>
            <a:off x="1066800" y="2057400"/>
            <a:ext cx="6553200" cy="4368800"/>
          </a:xfrm>
          <a:prstGeom prst="rect">
            <a:avLst/>
          </a:prstGeom>
          <a:noFill/>
          <a:ln w="9525" algn="in">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005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1219200" y="152400"/>
            <a:ext cx="6705600" cy="707886"/>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PP Handwriting" pitchFamily="2" charset="0"/>
              </a:rPr>
              <a:t>The Husband &amp; Wife are different</a:t>
            </a:r>
            <a:endParaRPr lang="en-US" sz="4000" dirty="0">
              <a:solidFill>
                <a:schemeClr val="bg1"/>
              </a:solidFill>
              <a:effectLst>
                <a:outerShdw blurRad="38100" dist="38100" dir="2700000" algn="tl">
                  <a:srgbClr val="000000">
                    <a:alpha val="43137"/>
                  </a:srgbClr>
                </a:outerShdw>
              </a:effectLst>
              <a:latin typeface="PP Handwriting" pitchFamily="2" charset="0"/>
            </a:endParaRPr>
          </a:p>
        </p:txBody>
      </p:sp>
      <p:sp>
        <p:nvSpPr>
          <p:cNvPr id="3" name="TextBox 2"/>
          <p:cNvSpPr txBox="1"/>
          <p:nvPr/>
        </p:nvSpPr>
        <p:spPr>
          <a:xfrm>
            <a:off x="533400" y="1143000"/>
            <a:ext cx="4724400"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background</a:t>
            </a:r>
            <a:endParaRPr lang="en-US" sz="32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1219200" y="1828800"/>
            <a:ext cx="4648200" cy="584775"/>
          </a:xfrm>
          <a:prstGeom prst="rect">
            <a:avLst/>
          </a:prstGeom>
          <a:noFill/>
        </p:spPr>
        <p:txBody>
          <a:bodyPr wrap="square" rtlCol="0">
            <a:spAutoFit/>
          </a:bodyPr>
          <a:lstStyle/>
          <a:p>
            <a:r>
              <a:rPr lang="en-US" sz="3200" dirty="0" smtClean="0">
                <a:solidFill>
                  <a:srgbClr val="00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personality</a:t>
            </a:r>
            <a:endParaRPr lang="en-US" sz="3200" dirty="0">
              <a:solidFill>
                <a:srgbClr val="00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609600" y="2590800"/>
            <a:ext cx="4038600" cy="584775"/>
          </a:xfrm>
          <a:prstGeom prst="rect">
            <a:avLst/>
          </a:prstGeom>
          <a:noFill/>
        </p:spPr>
        <p:txBody>
          <a:bodyPr wrap="square" rtlCol="0">
            <a:spAutoFit/>
          </a:bodyPr>
          <a:lstStyle/>
          <a:p>
            <a:r>
              <a:rPr lang="en-US" sz="3200" dirty="0" smtClean="0">
                <a:solidFill>
                  <a:srgbClr val="FF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needs</a:t>
            </a:r>
            <a:endParaRPr lang="en-US" sz="3200" dirty="0">
              <a:solidFill>
                <a:srgbClr val="FF66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1371600" y="3352800"/>
            <a:ext cx="4419600" cy="584775"/>
          </a:xfrm>
          <a:prstGeom prst="rect">
            <a:avLst/>
          </a:prstGeom>
          <a:noFill/>
        </p:spPr>
        <p:txBody>
          <a:bodyPr wrap="square" rtlCol="0">
            <a:spAutoFit/>
          </a:bodyPr>
          <a:lstStyle/>
          <a:p>
            <a:r>
              <a:rPr lang="en-US" sz="3200" dirty="0" smtClean="0">
                <a:solidFill>
                  <a:schemeClr val="accent1">
                    <a:lumMod val="20000"/>
                    <a:lumOff val="8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spirit</a:t>
            </a:r>
            <a:endParaRPr lang="en-US" sz="3200" dirty="0">
              <a:solidFill>
                <a:schemeClr val="accent1">
                  <a:lumMod val="20000"/>
                  <a:lumOff val="8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685800" y="4114800"/>
            <a:ext cx="3962400" cy="584775"/>
          </a:xfrm>
          <a:prstGeom prst="rect">
            <a:avLst/>
          </a:prstGeom>
          <a:noFill/>
        </p:spPr>
        <p:txBody>
          <a:bodyPr wrap="square" rtlCol="0">
            <a:spAutoFit/>
          </a:bodyPr>
          <a:lstStyle/>
          <a:p>
            <a:r>
              <a:rPr lang="en-US" sz="3200" dirty="0" smtClean="0">
                <a:solidFill>
                  <a:schemeClr val="accent3">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Spiritually</a:t>
            </a:r>
            <a:r>
              <a:rPr lang="en-US" sz="3200" dirty="0" smtClean="0">
                <a:latin typeface="Tahoma" pitchFamily="34" charset="0"/>
                <a:ea typeface="Tahoma" pitchFamily="34" charset="0"/>
                <a:cs typeface="Tahoma" pitchFamily="34" charset="0"/>
              </a:rPr>
              <a:t> </a:t>
            </a:r>
            <a:endParaRPr lang="en-US" sz="3200" dirty="0">
              <a:latin typeface="Tahoma" pitchFamily="34" charset="0"/>
              <a:ea typeface="Tahoma" pitchFamily="34" charset="0"/>
              <a:cs typeface="Tahoma" pitchFamily="34" charset="0"/>
            </a:endParaRPr>
          </a:p>
        </p:txBody>
      </p:sp>
      <p:sp>
        <p:nvSpPr>
          <p:cNvPr id="8" name="TextBox 7"/>
          <p:cNvSpPr txBox="1"/>
          <p:nvPr/>
        </p:nvSpPr>
        <p:spPr>
          <a:xfrm>
            <a:off x="1371600" y="4800600"/>
            <a:ext cx="3276600"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Emotionally</a:t>
            </a:r>
            <a:endParaRPr lang="en-US" sz="32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9" name="TextBox 8"/>
          <p:cNvSpPr txBox="1"/>
          <p:nvPr/>
        </p:nvSpPr>
        <p:spPr>
          <a:xfrm>
            <a:off x="838200" y="5486400"/>
            <a:ext cx="2971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Physically</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0" name="Oval 9"/>
          <p:cNvSpPr/>
          <p:nvPr/>
        </p:nvSpPr>
        <p:spPr>
          <a:xfrm>
            <a:off x="4343400" y="914400"/>
            <a:ext cx="4495800" cy="472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ahoma" pitchFamily="34" charset="0"/>
              <a:ea typeface="Tahoma" pitchFamily="34" charset="0"/>
              <a:cs typeface="Tahoma" pitchFamily="34" charset="0"/>
            </a:endParaRPr>
          </a:p>
        </p:txBody>
      </p:sp>
      <p:sp>
        <p:nvSpPr>
          <p:cNvPr id="11" name="TextBox 10"/>
          <p:cNvSpPr txBox="1"/>
          <p:nvPr/>
        </p:nvSpPr>
        <p:spPr>
          <a:xfrm>
            <a:off x="5181600" y="1143000"/>
            <a:ext cx="3124200" cy="1077218"/>
          </a:xfrm>
          <a:prstGeom prst="rect">
            <a:avLst/>
          </a:prstGeom>
          <a:noFill/>
        </p:spPr>
        <p:txBody>
          <a:bodyPr wrap="square" rtlCol="0">
            <a:spAutoFit/>
          </a:bodyPr>
          <a:lstStyle/>
          <a:p>
            <a:pPr algn="ctr"/>
            <a:r>
              <a:rPr lang="en-US" sz="3200" i="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Practical Differences</a:t>
            </a:r>
            <a:endParaRPr lang="en-US" sz="3200" i="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2" name="TextBox 11"/>
          <p:cNvSpPr txBox="1"/>
          <p:nvPr/>
        </p:nvSpPr>
        <p:spPr>
          <a:xfrm>
            <a:off x="4800600" y="2209800"/>
            <a:ext cx="27432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Sleep habits</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3" name="TextBox 12"/>
          <p:cNvSpPr txBox="1"/>
          <p:nvPr/>
        </p:nvSpPr>
        <p:spPr>
          <a:xfrm>
            <a:off x="5791200" y="2743200"/>
            <a:ext cx="3048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Food choices</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4" name="TextBox 13"/>
          <p:cNvSpPr txBox="1"/>
          <p:nvPr/>
        </p:nvSpPr>
        <p:spPr>
          <a:xfrm>
            <a:off x="4495800" y="3377625"/>
            <a:ext cx="2819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Movie tastes</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5" name="TextBox 14"/>
          <p:cNvSpPr txBox="1"/>
          <p:nvPr/>
        </p:nvSpPr>
        <p:spPr>
          <a:xfrm>
            <a:off x="4800600" y="4104382"/>
            <a:ext cx="3810000" cy="1077218"/>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Amount of time to get ready</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050" name="Picture 2" descr="His shoes her shoes"/>
          <p:cNvPicPr>
            <a:picLocks noChangeAspect="1" noChangeArrowheads="1"/>
          </p:cNvPicPr>
          <p:nvPr/>
        </p:nvPicPr>
        <p:blipFill>
          <a:blip r:embed="rId3" cstate="print"/>
          <a:srcRect l="8170" t="12279" b="12296"/>
          <a:stretch>
            <a:fillRect/>
          </a:stretch>
        </p:blipFill>
        <p:spPr bwMode="auto">
          <a:xfrm>
            <a:off x="3657600" y="4800600"/>
            <a:ext cx="2057400" cy="2032172"/>
          </a:xfrm>
          <a:prstGeom prst="rect">
            <a:avLst/>
          </a:prstGeom>
          <a:noFill/>
          <a:ln w="9525" algn="in">
            <a:noFill/>
            <a:miter lim="800000"/>
            <a:headEnd/>
            <a:tailEnd/>
          </a:ln>
          <a:effec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nodeType="clickEffect">
                                  <p:stCondLst>
                                    <p:cond delay="0"/>
                                  </p:stCondLst>
                                  <p:iterate type="lt">
                                    <p:tmPct val="10000"/>
                                  </p:iterate>
                                  <p:childTnLst>
                                    <p:set>
                                      <p:cBhvr>
                                        <p:cTn id="62" dur="1" fill="hold">
                                          <p:stCondLst>
                                            <p:cond delay="0"/>
                                          </p:stCondLst>
                                        </p:cTn>
                                        <p:tgtEl>
                                          <p:spTgt spid="11">
                                            <p:txEl>
                                              <p:pRg st="0" end="0"/>
                                            </p:txEl>
                                          </p:spTgt>
                                        </p:tgtEl>
                                        <p:attrNameLst>
                                          <p:attrName>style.visibility</p:attrName>
                                        </p:attrNameLst>
                                      </p:cBhvr>
                                      <p:to>
                                        <p:strVal val="visible"/>
                                      </p:to>
                                    </p:set>
                                    <p:anim by="(-#ppt_w*2)" calcmode="lin" valueType="num">
                                      <p:cBhvr rctx="PPT">
                                        <p:cTn id="63" dur="500" autoRev="1" fill="hold">
                                          <p:stCondLst>
                                            <p:cond delay="0"/>
                                          </p:stCondLst>
                                        </p:cTn>
                                        <p:tgtEl>
                                          <p:spTgt spid="11">
                                            <p:txEl>
                                              <p:pRg st="0" end="0"/>
                                            </p:txEl>
                                          </p:spTgt>
                                        </p:tgtEl>
                                        <p:attrNameLst>
                                          <p:attrName>ppt_w</p:attrName>
                                        </p:attrNameLst>
                                      </p:cBhvr>
                                    </p:anim>
                                    <p:anim by="(#ppt_w*0.50)" calcmode="lin" valueType="num">
                                      <p:cBhvr>
                                        <p:cTn id="64" dur="500" decel="50000" autoRev="1" fill="hold">
                                          <p:stCondLst>
                                            <p:cond delay="0"/>
                                          </p:stCondLst>
                                        </p:cTn>
                                        <p:tgtEl>
                                          <p:spTgt spid="11">
                                            <p:txEl>
                                              <p:pRg st="0" end="0"/>
                                            </p:txEl>
                                          </p:spTgt>
                                        </p:tgtEl>
                                        <p:attrNameLst>
                                          <p:attrName>ppt_x</p:attrName>
                                        </p:attrNameLst>
                                      </p:cBhvr>
                                    </p:anim>
                                    <p:anim from="(-#ppt_h/2)" to="(#ppt_y)" calcmode="lin" valueType="num">
                                      <p:cBhvr>
                                        <p:cTn id="65" dur="1000" fill="hold">
                                          <p:stCondLst>
                                            <p:cond delay="0"/>
                                          </p:stCondLst>
                                        </p:cTn>
                                        <p:tgtEl>
                                          <p:spTgt spid="11">
                                            <p:txEl>
                                              <p:pRg st="0" end="0"/>
                                            </p:txEl>
                                          </p:spTgt>
                                        </p:tgtEl>
                                        <p:attrNameLst>
                                          <p:attrName>ppt_y</p:attrName>
                                        </p:attrNameLst>
                                      </p:cBhvr>
                                    </p:anim>
                                    <p:animRot by="21600000">
                                      <p:cBhvr>
                                        <p:cTn id="66" dur="1000" fill="hold">
                                          <p:stCondLst>
                                            <p:cond delay="0"/>
                                          </p:stCondLst>
                                        </p:cTn>
                                        <p:tgtEl>
                                          <p:spTgt spid="11">
                                            <p:txEl>
                                              <p:pRg st="0" end="0"/>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linds(horizontal)">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checkerboard(across)">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diamond(in)">
                                      <p:cBhvr>
                                        <p:cTn id="81" dur="20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blinds(horizontal)">
                                      <p:cBhvr>
                                        <p:cTn id="8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049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914400" y="228600"/>
            <a:ext cx="7696200" cy="923330"/>
          </a:xfrm>
          <a:prstGeom prst="rect">
            <a:avLst/>
          </a:prstGeom>
          <a:noFill/>
        </p:spPr>
        <p:txBody>
          <a:bodyPr wrap="square" rtlCol="0">
            <a:spAutoFit/>
          </a:bodyPr>
          <a:lstStyle/>
          <a:p>
            <a:pPr algn="ctr"/>
            <a:r>
              <a:rPr lang="en-US" sz="5400" dirty="0" smtClean="0">
                <a:solidFill>
                  <a:schemeClr val="bg1"/>
                </a:solidFill>
                <a:effectLst>
                  <a:outerShdw blurRad="38100" dist="38100" dir="2700000" algn="tl">
                    <a:srgbClr val="000000">
                      <a:alpha val="43137"/>
                    </a:srgbClr>
                  </a:outerShdw>
                </a:effectLst>
                <a:latin typeface="PP Handwriting" pitchFamily="2" charset="0"/>
              </a:rPr>
              <a:t>How can One </a:t>
            </a:r>
            <a:r>
              <a:rPr lang="en-US" sz="5400" dirty="0" smtClean="0">
                <a:solidFill>
                  <a:srgbClr val="00B0F0"/>
                </a:solidFill>
                <a:effectLst>
                  <a:outerShdw blurRad="38100" dist="38100" dir="2700000" algn="tl">
                    <a:srgbClr val="000000">
                      <a:alpha val="43137"/>
                    </a:srgbClr>
                  </a:outerShdw>
                </a:effectLst>
                <a:latin typeface="PP Handwriting" pitchFamily="2" charset="0"/>
              </a:rPr>
              <a:t>&amp; </a:t>
            </a:r>
            <a:r>
              <a:rPr lang="en-US" sz="5400" dirty="0" smtClean="0">
                <a:solidFill>
                  <a:schemeClr val="bg1"/>
                </a:solidFill>
                <a:effectLst>
                  <a:outerShdw blurRad="38100" dist="38100" dir="2700000" algn="tl">
                    <a:srgbClr val="000000">
                      <a:alpha val="43137"/>
                    </a:srgbClr>
                  </a:outerShdw>
                </a:effectLst>
                <a:latin typeface="PP Handwriting" pitchFamily="2" charset="0"/>
              </a:rPr>
              <a:t>One</a:t>
            </a:r>
            <a:r>
              <a:rPr lang="en-US" sz="5400" dirty="0" smtClean="0">
                <a:effectLst>
                  <a:outerShdw blurRad="38100" dist="38100" dir="2700000" algn="tl">
                    <a:srgbClr val="000000">
                      <a:alpha val="43137"/>
                    </a:srgbClr>
                  </a:outerShdw>
                </a:effectLst>
                <a:latin typeface="PP Handwriting" pitchFamily="2" charset="0"/>
              </a:rPr>
              <a:t> </a:t>
            </a:r>
            <a:r>
              <a:rPr lang="en-US" sz="5400" dirty="0" smtClean="0">
                <a:solidFill>
                  <a:srgbClr val="00B0F0"/>
                </a:solidFill>
                <a:effectLst>
                  <a:outerShdw blurRad="38100" dist="38100" dir="2700000" algn="tl">
                    <a:srgbClr val="000000">
                      <a:alpha val="43137"/>
                    </a:srgbClr>
                  </a:outerShdw>
                </a:effectLst>
                <a:latin typeface="PP Handwriting" pitchFamily="2" charset="0"/>
              </a:rPr>
              <a:t>Equal</a:t>
            </a:r>
            <a:r>
              <a:rPr lang="en-US" sz="5400" dirty="0" smtClean="0">
                <a:effectLst>
                  <a:outerShdw blurRad="38100" dist="38100" dir="2700000" algn="tl">
                    <a:srgbClr val="000000">
                      <a:alpha val="43137"/>
                    </a:srgbClr>
                  </a:outerShdw>
                </a:effectLst>
                <a:latin typeface="PP Handwriting" pitchFamily="2" charset="0"/>
              </a:rPr>
              <a:t> </a:t>
            </a:r>
            <a:r>
              <a:rPr lang="en-US" sz="5400" dirty="0" smtClean="0">
                <a:solidFill>
                  <a:schemeClr val="bg1"/>
                </a:solidFill>
                <a:effectLst>
                  <a:outerShdw blurRad="38100" dist="38100" dir="2700000" algn="tl">
                    <a:srgbClr val="000000">
                      <a:alpha val="43137"/>
                    </a:srgbClr>
                  </a:outerShdw>
                </a:effectLst>
                <a:latin typeface="PP Handwriting" pitchFamily="2" charset="0"/>
              </a:rPr>
              <a:t>One?</a:t>
            </a:r>
            <a:endParaRPr lang="en-US" sz="5400" dirty="0">
              <a:solidFill>
                <a:schemeClr val="bg1"/>
              </a:solidFill>
              <a:effectLst>
                <a:outerShdw blurRad="38100" dist="38100" dir="2700000" algn="tl">
                  <a:srgbClr val="000000">
                    <a:alpha val="43137"/>
                  </a:srgbClr>
                </a:outerShdw>
              </a:effectLst>
              <a:latin typeface="PP Handwriting" pitchFamily="2" charset="0"/>
            </a:endParaRPr>
          </a:p>
        </p:txBody>
      </p:sp>
      <p:pic>
        <p:nvPicPr>
          <p:cNvPr id="4" name="Picture 2" descr="numbers"/>
          <p:cNvPicPr>
            <a:picLocks noChangeAspect="1" noChangeArrowheads="1"/>
          </p:cNvPicPr>
          <p:nvPr/>
        </p:nvPicPr>
        <p:blipFill>
          <a:blip r:embed="rId3" cstate="print"/>
          <a:srcRect/>
          <a:stretch>
            <a:fillRect/>
          </a:stretch>
        </p:blipFill>
        <p:spPr bwMode="auto">
          <a:xfrm>
            <a:off x="5257800" y="4038600"/>
            <a:ext cx="3505200" cy="2336800"/>
          </a:xfrm>
          <a:prstGeom prst="ellipse">
            <a:avLst/>
          </a:prstGeom>
          <a:ln>
            <a:noFill/>
          </a:ln>
          <a:effectLst>
            <a:softEdge rad="112500"/>
          </a:effectLst>
        </p:spPr>
      </p:pic>
      <p:pic>
        <p:nvPicPr>
          <p:cNvPr id="5" name="Picture 6" descr="j0316970"/>
          <p:cNvPicPr>
            <a:picLocks noChangeAspect="1" noChangeArrowheads="1"/>
          </p:cNvPicPr>
          <p:nvPr/>
        </p:nvPicPr>
        <p:blipFill>
          <a:blip r:embed="rId4" cstate="print"/>
          <a:srcRect/>
          <a:stretch>
            <a:fillRect/>
          </a:stretch>
        </p:blipFill>
        <p:spPr bwMode="auto">
          <a:xfrm rot="20519643">
            <a:off x="98940" y="1775833"/>
            <a:ext cx="4038600" cy="275907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with folded hands.jpg"/>
          <p:cNvPicPr>
            <a:picLocks noChangeAspect="1"/>
          </p:cNvPicPr>
          <p:nvPr/>
        </p:nvPicPr>
        <p:blipFill>
          <a:blip r:embed="rId2" cstate="print"/>
          <a:stretch>
            <a:fillRect/>
          </a:stretch>
        </p:blipFill>
        <p:spPr>
          <a:xfrm>
            <a:off x="2028" y="0"/>
            <a:ext cx="9139943" cy="6858000"/>
          </a:xfrm>
          <a:prstGeom prst="rect">
            <a:avLst/>
          </a:prstGeom>
        </p:spPr>
      </p:pic>
      <p:sp>
        <p:nvSpPr>
          <p:cNvPr id="5" name="TextBox 4"/>
          <p:cNvSpPr txBox="1"/>
          <p:nvPr/>
        </p:nvSpPr>
        <p:spPr>
          <a:xfrm>
            <a:off x="381000" y="228600"/>
            <a:ext cx="8686800" cy="584775"/>
          </a:xfrm>
          <a:prstGeom prst="rect">
            <a:avLst/>
          </a:prstGeom>
          <a:solidFill>
            <a:srgbClr val="EAEAEA">
              <a:alpha val="60000"/>
            </a:srgbClr>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Maiandra GD" pitchFamily="34" charset="0"/>
              </a:rPr>
              <a:t>A house divided cannot stand (Mt 12:25)</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sp>
        <p:nvSpPr>
          <p:cNvPr id="6" name="TextBox 5"/>
          <p:cNvSpPr txBox="1"/>
          <p:nvPr/>
        </p:nvSpPr>
        <p:spPr>
          <a:xfrm>
            <a:off x="152400" y="1371600"/>
            <a:ext cx="1676400" cy="2400657"/>
          </a:xfrm>
          <a:prstGeom prst="rect">
            <a:avLst/>
          </a:prstGeom>
          <a:solidFill>
            <a:srgbClr val="CCFFFF"/>
          </a:solidFill>
          <a:ln>
            <a:solidFill>
              <a:srgbClr val="0000FF"/>
            </a:solidFill>
          </a:ln>
        </p:spPr>
        <p:txBody>
          <a:bodyPr wrap="square" rtlCol="0">
            <a:spAutoFit/>
          </a:bodyPr>
          <a:lstStyle/>
          <a:p>
            <a:pPr algn="ctr"/>
            <a:r>
              <a:rPr lang="en-US" sz="5000" dirty="0" smtClean="0">
                <a:solidFill>
                  <a:srgbClr val="FF0000"/>
                </a:solidFill>
                <a:effectLst>
                  <a:outerShdw blurRad="38100" dist="38100" dir="2700000" algn="tl">
                    <a:srgbClr val="000000">
                      <a:alpha val="43137"/>
                    </a:srgbClr>
                  </a:outerShdw>
                </a:effectLst>
                <a:latin typeface="Cookie" pitchFamily="2" charset="0"/>
              </a:rPr>
              <a:t>O</a:t>
            </a:r>
          </a:p>
          <a:p>
            <a:pPr algn="ctr"/>
            <a:r>
              <a:rPr lang="en-US" sz="5000" dirty="0" smtClean="0">
                <a:solidFill>
                  <a:srgbClr val="FF0000"/>
                </a:solidFill>
                <a:effectLst>
                  <a:outerShdw blurRad="38100" dist="38100" dir="2700000" algn="tl">
                    <a:srgbClr val="000000">
                      <a:alpha val="43137"/>
                    </a:srgbClr>
                  </a:outerShdw>
                </a:effectLst>
                <a:latin typeface="Cookie" pitchFamily="2" charset="0"/>
              </a:rPr>
              <a:t>N</a:t>
            </a:r>
          </a:p>
          <a:p>
            <a:pPr algn="ctr"/>
            <a:r>
              <a:rPr lang="en-US" sz="5000" dirty="0" smtClean="0">
                <a:solidFill>
                  <a:srgbClr val="FF0000"/>
                </a:solidFill>
                <a:effectLst>
                  <a:outerShdw blurRad="38100" dist="38100" dir="2700000" algn="tl">
                    <a:srgbClr val="000000">
                      <a:alpha val="43137"/>
                    </a:srgbClr>
                  </a:outerShdw>
                </a:effectLst>
                <a:latin typeface="Cookie" pitchFamily="2" charset="0"/>
              </a:rPr>
              <a:t>E</a:t>
            </a:r>
            <a:endParaRPr lang="en-US" sz="5000" dirty="0">
              <a:solidFill>
                <a:srgbClr val="FF0000"/>
              </a:solidFill>
              <a:effectLst>
                <a:outerShdw blurRad="38100" dist="38100" dir="2700000" algn="tl">
                  <a:srgbClr val="000000">
                    <a:alpha val="43137"/>
                  </a:srgbClr>
                </a:outerShdw>
              </a:effectLst>
              <a:latin typeface="Cookie" pitchFamily="2" charset="0"/>
            </a:endParaRPr>
          </a:p>
        </p:txBody>
      </p:sp>
      <p:sp>
        <p:nvSpPr>
          <p:cNvPr id="7" name="TextBox 6"/>
          <p:cNvSpPr txBox="1"/>
          <p:nvPr/>
        </p:nvSpPr>
        <p:spPr>
          <a:xfrm>
            <a:off x="1828800" y="1396425"/>
            <a:ext cx="33528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Spirit</a:t>
            </a:r>
            <a:r>
              <a:rPr lang="en-US" dirty="0" smtClean="0"/>
              <a:t> </a:t>
            </a:r>
            <a:endParaRPr lang="en-US" dirty="0"/>
          </a:p>
        </p:txBody>
      </p:sp>
      <p:sp>
        <p:nvSpPr>
          <p:cNvPr id="8" name="TextBox 7"/>
          <p:cNvSpPr txBox="1"/>
          <p:nvPr/>
        </p:nvSpPr>
        <p:spPr>
          <a:xfrm>
            <a:off x="3352800" y="990600"/>
            <a:ext cx="5638800" cy="5509200"/>
          </a:xfrm>
          <a:prstGeom prst="rect">
            <a:avLst/>
          </a:prstGeom>
          <a:solidFill>
            <a:srgbClr val="FFFF00"/>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Phil 1:27 Only conduct yourselves in a manner worthy of the gospel of Christ; so that whether I come and see you or remain absent, I may hear of you that you are standing firm in </a:t>
            </a:r>
            <a:r>
              <a:rPr lang="en-US" sz="3200" b="1" dirty="0" smtClean="0">
                <a:solidFill>
                  <a:srgbClr val="FF0000"/>
                </a:solidFill>
                <a:effectLst>
                  <a:outerShdw blurRad="38100" dist="38100" dir="2700000" algn="tl">
                    <a:srgbClr val="000000">
                      <a:alpha val="43137"/>
                    </a:srgbClr>
                  </a:outerShdw>
                </a:effectLst>
                <a:latin typeface="Maiandra GD" pitchFamily="34" charset="0"/>
              </a:rPr>
              <a:t>one spirit</a:t>
            </a:r>
            <a:r>
              <a:rPr lang="en-US" sz="3200" b="1" dirty="0" smtClean="0">
                <a:effectLst>
                  <a:outerShdw blurRad="38100" dist="38100" dir="2700000" algn="tl">
                    <a:srgbClr val="000000">
                      <a:alpha val="43137"/>
                    </a:srgbClr>
                  </a:outerShdw>
                </a:effectLst>
                <a:latin typeface="Maiandra GD" pitchFamily="34" charset="0"/>
              </a:rPr>
              <a:t>, with one mind striving together for the faith of the gospel;</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747</Words>
  <Application>Microsoft Office PowerPoint</Application>
  <PresentationFormat>On-screen Show (4:3)</PresentationFormat>
  <Paragraphs>105</Paragraphs>
  <Slides>29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Arial</vt:lpstr>
      <vt:lpstr>AajaxSurrealFreak</vt:lpstr>
      <vt:lpstr>Maiandra GD</vt:lpstr>
      <vt:lpstr>Tahoma</vt:lpstr>
      <vt:lpstr>Calibri</vt:lpstr>
      <vt:lpstr>Stone Temple SF</vt:lpstr>
      <vt:lpstr>PP Handwriting</vt:lpstr>
      <vt:lpstr>Cookie</vt:lpstr>
      <vt:lpstr>Sketchy</vt:lpstr>
      <vt:lpstr>Blueberry</vt:lpstr>
      <vt:lpstr>Ransom</vt:lpstr>
      <vt:lpstr>Caveman</vt:lpstr>
      <vt:lpstr>Stencil</vt:lpstr>
      <vt:lpstr>Office Theme</vt:lpstr>
      <vt:lpstr>Slide 1</vt:lpstr>
      <vt:lpstr>Slide 2</vt:lpstr>
      <vt:lpstr>Slide 3</vt:lpstr>
      <vt:lpstr>The Principle of the Triangle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dc:creator>
  <cp:lastModifiedBy>Roger Shouse</cp:lastModifiedBy>
  <cp:revision>38</cp:revision>
  <dcterms:created xsi:type="dcterms:W3CDTF">2008-08-06T11:15:32Z</dcterms:created>
  <dcterms:modified xsi:type="dcterms:W3CDTF">2012-08-21T13:59:52Z</dcterms:modified>
</cp:coreProperties>
</file>